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70" r:id="rId6"/>
    <p:sldId id="259" r:id="rId7"/>
    <p:sldId id="271" r:id="rId8"/>
    <p:sldId id="266" r:id="rId9"/>
    <p:sldId id="267" r:id="rId10"/>
    <p:sldId id="268" r:id="rId11"/>
    <p:sldId id="260" r:id="rId12"/>
    <p:sldId id="269" r:id="rId13"/>
    <p:sldId id="273" r:id="rId14"/>
    <p:sldId id="274" r:id="rId15"/>
    <p:sldId id="272" r:id="rId16"/>
    <p:sldId id="262" r:id="rId17"/>
  </p:sldIdLst>
  <p:sldSz cx="6858000" cy="5143500"/>
  <p:notesSz cx="6858000" cy="9144000"/>
  <p:embeddedFontLst>
    <p:embeddedFont>
      <p:font typeface="MS PGothic" panose="020B0600070205080204" pitchFamily="34" charset="-128"/>
      <p:regular r:id="rId19"/>
    </p:embeddedFont>
    <p:embeddedFont>
      <p:font typeface="Arvo" panose="020B0604020202020204" charset="0"/>
      <p:regular r:id="rId20"/>
      <p:bold r:id="rId21"/>
      <p:italic r:id="rId22"/>
      <p:boldItalic r:id="rId23"/>
    </p:embeddedFont>
    <p:embeddedFont>
      <p:font typeface="Roboto Condensed" panose="020B0604020202020204" charset="0"/>
      <p:regular r:id="rId24"/>
      <p:bold r:id="rId25"/>
      <p:italic r:id="rId26"/>
      <p:boldItalic r:id="rId27"/>
    </p:embeddedFont>
    <p:embeddedFont>
      <p:font typeface="Roboto Condensed Light" panose="020B060402020202020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F525CC-AF38-4B13-BF64-02A422CE4619}">
  <a:tblStyle styleId="{47F525CC-AF38-4B13-BF64-02A422CE4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71" autoAdjust="0"/>
  </p:normalViewPr>
  <p:slideViewPr>
    <p:cSldViewPr snapToGrid="0">
      <p:cViewPr varScale="1">
        <p:scale>
          <a:sx n="133" d="100"/>
          <a:sy n="133" d="100"/>
        </p:scale>
        <p:origin x="1938" y="12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457200" indent="-3175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hape 18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170" name="Shape 18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21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2" name="Shape 2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139700" inden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mtClean="0"/>
              <a:t>Имеется возможность помимо конфигурирования трендов, также настроить отображение индикации при выходе контролируемых параметров за границы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8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Shape 1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21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8" name="Shape 2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139700" inden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mtClean="0"/>
              <a:t>Здесь мы видим разработку в среде </a:t>
            </a:r>
            <a:r>
              <a:rPr lang="en-US" smtClean="0"/>
              <a:t>Microsoft Excel</a:t>
            </a:r>
            <a:r>
              <a:rPr lang="ru-RU" smtClean="0"/>
              <a:t> для представления технологических данных в табличном виде и за любой интервал времени, чтобы в дальнейшем можно было провести анализ ведения технологических процессов.</a:t>
            </a:r>
          </a:p>
          <a:p>
            <a:pPr marL="139700" inden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mtClean="0"/>
              <a:t>правая рамка: Для точного определения блока производства, к которому относится технологическая позиция, используются коды подразделений предприятия.</a:t>
            </a:r>
          </a:p>
          <a:p>
            <a:pPr marL="139700" inden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mtClean="0"/>
              <a:t>левая рамка: При указании сервера с промышленным архивом и подразделения можно получит список технологических позиций данного участка с описанием данной позиции.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21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2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139700" inden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mtClean="0"/>
              <a:t>Теперь получив список технологических позиций, которые нас интересуют, можно получить данные за любой период с указанным интервалом между значениями (интервал </a:t>
            </a:r>
            <a:r>
              <a:rPr lang="en-US" smtClean="0"/>
              <a:t>&gt;= </a:t>
            </a:r>
            <a:r>
              <a:rPr lang="ru-RU" smtClean="0"/>
              <a:t>период опроса). Полученные данные можно использовать для вычисления минимального и максимального значений, среднее значение за период, среднее отклонение от нормального значения и т.п.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21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4" name="Shape 2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139700" inden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mtClean="0"/>
              <a:t>Однако, не редко бывает, что кроме самих данных нам необходимо также проверить достоверность полученных значений. Благодаря компонентной архитектуре Системы мониторинга и  открытости интерфейсов взаимодействия это тоже реализуемо.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21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2" name="Shape 2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139700" inden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mtClean="0"/>
              <a:t>Пример отображения уровней емкостей в </a:t>
            </a:r>
            <a:r>
              <a:rPr lang="en-US" smtClean="0"/>
              <a:t>Microsoft Excel</a:t>
            </a:r>
            <a:r>
              <a:rPr lang="ru-RU" smtClean="0"/>
              <a:t>. Отображение происходит в реальном времени с учетом заданного интервала сбора технологических данных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21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7890" name="Shape 2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18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Shape 1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21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6" name="Shape 2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Топология сети предприятия, в большинстве своем, представляет собой несколько подсетей с различными функциональными свойствами и задачами. Можно выделить два не связанных между собой блока: административные сети (бизнес-сети) и промышленные сети (сети АСУТП).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Бизнес-сети состоят из сегментов отвечающих за общее управление предприятием, содержание реляционных баз данных и связью с </a:t>
            </a:r>
            <a:r>
              <a:rPr lang="en-US" smtClean="0"/>
              <a:t>Internet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Блок АСУТП представляет собой замкнутые не связанные между собой сети под управлением различных </a:t>
            </a:r>
            <a:r>
              <a:rPr lang="en-US" smtClean="0"/>
              <a:t>SCADA</a:t>
            </a:r>
            <a:r>
              <a:rPr lang="ru-RU" smtClean="0"/>
              <a:t>-систем. Причем каждый сегмент такой сети являлся самодостаточным с технологической точки зрения и в большинстве своем не нуждался в интеграции между собой.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Более того, в целях безопасности технологических процессов со стороны внешнего несанкционированного вмешательства сохраняют обособленность сетей АСУТП от внешнего мира.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21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2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mtClean="0"/>
              <a:t>В данной ситуации, наиболее пригодной для реализации поставленных задач являлась схема с центральной базой данных. Все технологические данные идут в одном направлении снизу-вверх и с определенной дискретностью в реальном времени сохраняются в промежуточном архиве данных. Клиенты верхнего уровня, по мере необходимости могут обращаться к архиву и получать необходимые данные. При приемлемой дискретности по времени (от нескольких секунд до нескольких минут), можно было считать, что технологические данные поступают  от АСУТП на верхний уровень в режиме мягкого реального времени.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mtClean="0"/>
              <a:t>Система поддерживает клиент-серверную архитектуру. При наличии сетей связи систему мониторинга можно разделить на несколько серверных узлов. На рисунке как раз видно использование мультисерверной архитектуры.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8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2" name="Shape 1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18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0" name="Shape 1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8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1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mtClean="0"/>
              <a:t>Комментарий по п.2 – практика показала, что использование архива только на центральном сервере не целесообразно, т.к. для получения данных к архиву обращаются все клиенты, в том числе территориально расположенные ближе к отдельным системам АСУТП. Для этого на узле сбора данных создается локальный промышленный архив, к которому могут обращаться операторы и технологи на местах.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21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2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139700" inden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mtClean="0"/>
              <a:t>Основное окно Монитора технологического архива.</a:t>
            </a:r>
          </a:p>
          <a:p>
            <a:pPr marL="139700" inden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mtClean="0"/>
              <a:t>Является полностью конфигурируемым под любые нужды. Обладает возможностью навигации по временному интервалу, смены интервала, а также выбора дат.</a:t>
            </a:r>
          </a:p>
          <a:p>
            <a:pPr marL="139700" inden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mtClean="0"/>
              <a:t>Таким образом мы можем видеть не только реальную картину технологического процесса, но и проанализировать протекание процессов в прошлом.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21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2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139700" inden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mtClean="0"/>
              <a:t>Здесь видим отображение на экране приложения кроме трендов также табличное представление в виде сумм значений за сутки, месяц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"/>
          <p:cNvSpPr>
            <a:spLocks noChangeArrowheads="1"/>
          </p:cNvSpPr>
          <p:nvPr/>
        </p:nvSpPr>
        <p:spPr bwMode="auto">
          <a:xfrm>
            <a:off x="5657850" y="657225"/>
            <a:ext cx="974725" cy="433388"/>
          </a:xfrm>
          <a:prstGeom prst="triangle">
            <a:avLst>
              <a:gd name="adj" fmla="val 32426"/>
            </a:avLst>
          </a:prstGeom>
          <a:solidFill>
            <a:srgbClr val="26324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>
              <a:latin typeface="Arvo"/>
              <a:sym typeface="Arvo"/>
            </a:endParaRPr>
          </a:p>
        </p:txBody>
      </p:sp>
      <p:grpSp>
        <p:nvGrpSpPr>
          <p:cNvPr id="4" name="Shape 11"/>
          <p:cNvGrpSpPr>
            <a:grpSpLocks/>
          </p:cNvGrpSpPr>
          <p:nvPr/>
        </p:nvGrpSpPr>
        <p:grpSpPr bwMode="auto">
          <a:xfrm>
            <a:off x="0" y="-6350"/>
            <a:ext cx="6496050" cy="5149850"/>
            <a:chOff x="0" y="-7088"/>
            <a:chExt cx="8661398" cy="5150588"/>
          </a:xfrm>
        </p:grpSpPr>
        <p:sp>
          <p:nvSpPr>
            <p:cNvPr id="5" name="Shape 12"/>
            <p:cNvSpPr>
              <a:spLocks noChangeArrowheads="1"/>
            </p:cNvSpPr>
            <p:nvPr/>
          </p:nvSpPr>
          <p:spPr bwMode="auto"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" name="Shape 13"/>
            <p:cNvSpPr>
              <a:spLocks noChangeArrowheads="1"/>
            </p:cNvSpPr>
            <p:nvPr/>
          </p:nvSpPr>
          <p:spPr bwMode="auto"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latin typeface="Arvo"/>
                <a:sym typeface="Arvo"/>
              </a:endParaRPr>
            </a:p>
          </p:txBody>
        </p:sp>
      </p:grpSp>
      <p:grpSp>
        <p:nvGrpSpPr>
          <p:cNvPr id="7" name="Shape 14"/>
          <p:cNvGrpSpPr>
            <a:grpSpLocks/>
          </p:cNvGrpSpPr>
          <p:nvPr/>
        </p:nvGrpSpPr>
        <p:grpSpPr bwMode="auto">
          <a:xfrm rot="10800000" flipH="1">
            <a:off x="0" y="1090613"/>
            <a:ext cx="6635750" cy="2962275"/>
            <a:chOff x="-8178042" y="-4493254"/>
            <a:chExt cx="19483598" cy="6522736"/>
          </a:xfrm>
        </p:grpSpPr>
        <p:sp>
          <p:nvSpPr>
            <p:cNvPr id="8" name="Shape 15"/>
            <p:cNvSpPr>
              <a:spLocks noChangeArrowheads="1"/>
            </p:cNvSpPr>
            <p:nvPr/>
          </p:nvSpPr>
          <p:spPr bwMode="auto"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latin typeface="Arvo"/>
                <a:sym typeface="Arvo"/>
              </a:endParaRPr>
            </a:p>
          </p:txBody>
        </p:sp>
        <p:sp>
          <p:nvSpPr>
            <p:cNvPr id="9" name="Shape 16"/>
            <p:cNvSpPr>
              <a:spLocks noChangeArrowheads="1"/>
            </p:cNvSpPr>
            <p:nvPr/>
          </p:nvSpPr>
          <p:spPr bwMode="auto"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latin typeface="Arvo"/>
                <a:sym typeface="Arvo"/>
              </a:endParaRPr>
            </a:p>
          </p:txBody>
        </p:sp>
      </p:grpSp>
      <p:grpSp>
        <p:nvGrpSpPr>
          <p:cNvPr id="10" name="Shape 17"/>
          <p:cNvGrpSpPr>
            <a:grpSpLocks/>
          </p:cNvGrpSpPr>
          <p:nvPr/>
        </p:nvGrpSpPr>
        <p:grpSpPr bwMode="auto">
          <a:xfrm>
            <a:off x="2757488" y="4278313"/>
            <a:ext cx="4111625" cy="433387"/>
            <a:chOff x="5582265" y="4646738"/>
            <a:chExt cx="5480829" cy="432996"/>
          </a:xfrm>
        </p:grpSpPr>
        <p:sp>
          <p:nvSpPr>
            <p:cNvPr id="11" name="Shape 18"/>
            <p:cNvSpPr>
              <a:spLocks noChangeArrowheads="1"/>
            </p:cNvSpPr>
            <p:nvPr/>
          </p:nvSpPr>
          <p:spPr bwMode="auto">
            <a:xfrm rot="10800000">
              <a:off x="5582265" y="4948334"/>
              <a:ext cx="394200" cy="131400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grpSp>
          <p:nvGrpSpPr>
            <p:cNvPr id="12" name="Shape 19"/>
            <p:cNvGrpSpPr>
              <a:grpSpLocks/>
            </p:cNvGrpSpPr>
            <p:nvPr/>
          </p:nvGrpSpPr>
          <p:grpSpPr bwMode="auto"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13" name="Shape 20"/>
              <p:cNvSpPr>
                <a:spLocks noChangeArrowheads="1"/>
              </p:cNvSpPr>
              <p:nvPr/>
            </p:nvSpPr>
            <p:spPr bwMode="auto"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/>
              </a:p>
            </p:txBody>
          </p:sp>
          <p:sp>
            <p:nvSpPr>
              <p:cNvPr id="14" name="Shape 21"/>
              <p:cNvSpPr>
                <a:spLocks noChangeArrowheads="1"/>
              </p:cNvSpPr>
              <p:nvPr/>
            </p:nvSpPr>
            <p:spPr bwMode="auto"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14350" y="1090750"/>
            <a:ext cx="4025925" cy="29619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82"/>
          <p:cNvGrpSpPr>
            <a:grpSpLocks/>
          </p:cNvGrpSpPr>
          <p:nvPr/>
        </p:nvGrpSpPr>
        <p:grpSpPr bwMode="auto">
          <a:xfrm>
            <a:off x="0" y="0"/>
            <a:ext cx="5303838" cy="1327150"/>
            <a:chOff x="-4" y="40"/>
            <a:chExt cx="7072430" cy="1327315"/>
          </a:xfrm>
        </p:grpSpPr>
        <p:sp>
          <p:nvSpPr>
            <p:cNvPr id="6" name="Shape 83"/>
            <p:cNvSpPr>
              <a:spLocks noChangeArrowheads="1"/>
            </p:cNvSpPr>
            <p:nvPr/>
          </p:nvSpPr>
          <p:spPr bwMode="auto">
            <a:xfrm>
              <a:off x="6292649" y="126425"/>
              <a:ext cx="779700" cy="259800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latin typeface="Arvo"/>
                <a:sym typeface="Arvo"/>
              </a:endParaRPr>
            </a:p>
          </p:txBody>
        </p:sp>
        <p:grpSp>
          <p:nvGrpSpPr>
            <p:cNvPr id="7" name="Shape 84"/>
            <p:cNvGrpSpPr>
              <a:grpSpLocks/>
            </p:cNvGrpSpPr>
            <p:nvPr/>
          </p:nvGrpSpPr>
          <p:grpSpPr bwMode="auto"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1" name="Shape 85"/>
              <p:cNvSpPr>
                <a:spLocks noChangeArrowheads="1"/>
              </p:cNvSpPr>
              <p:nvPr/>
            </p:nvSpPr>
            <p:spPr bwMode="auto"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>
                  <a:latin typeface="Arvo"/>
                  <a:sym typeface="Arvo"/>
                </a:endParaRPr>
              </a:p>
            </p:txBody>
          </p:sp>
          <p:sp>
            <p:nvSpPr>
              <p:cNvPr id="12" name="Shape 86"/>
              <p:cNvSpPr>
                <a:spLocks noChangeArrowheads="1"/>
              </p:cNvSpPr>
              <p:nvPr/>
            </p:nvSpPr>
            <p:spPr bwMode="auto"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>
                  <a:latin typeface="Arvo"/>
                  <a:sym typeface="Arvo"/>
                </a:endParaRPr>
              </a:p>
            </p:txBody>
          </p:sp>
        </p:grpSp>
        <p:grpSp>
          <p:nvGrpSpPr>
            <p:cNvPr id="8" name="Shape 87"/>
            <p:cNvGrpSpPr>
              <a:grpSpLocks/>
            </p:cNvGrpSpPr>
            <p:nvPr/>
          </p:nvGrpSpPr>
          <p:grpSpPr bwMode="auto"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9" name="Shape 88"/>
              <p:cNvSpPr>
                <a:spLocks noChangeArrowheads="1"/>
              </p:cNvSpPr>
              <p:nvPr/>
            </p:nvSpPr>
            <p:spPr bwMode="auto"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>
                  <a:latin typeface="Arvo"/>
                  <a:sym typeface="Arvo"/>
                </a:endParaRPr>
              </a:p>
            </p:txBody>
          </p:sp>
          <p:sp>
            <p:nvSpPr>
              <p:cNvPr id="10" name="Shape 89"/>
              <p:cNvSpPr>
                <a:spLocks noChangeArrowheads="1"/>
              </p:cNvSpPr>
              <p:nvPr/>
            </p:nvSpPr>
            <p:spPr bwMode="auto"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>
                  <a:latin typeface="Arvo"/>
                  <a:sym typeface="Arvo"/>
                </a:endParaRPr>
              </a:p>
            </p:txBody>
          </p:sp>
        </p:grpSp>
      </p:grpSp>
      <p:grpSp>
        <p:nvGrpSpPr>
          <p:cNvPr id="13" name="Shape 90"/>
          <p:cNvGrpSpPr>
            <a:grpSpLocks/>
          </p:cNvGrpSpPr>
          <p:nvPr/>
        </p:nvGrpSpPr>
        <p:grpSpPr bwMode="auto">
          <a:xfrm>
            <a:off x="5210175" y="4471988"/>
            <a:ext cx="1652588" cy="671512"/>
            <a:chOff x="5575242" y="4472723"/>
            <a:chExt cx="2202830" cy="670795"/>
          </a:xfrm>
        </p:grpSpPr>
        <p:sp>
          <p:nvSpPr>
            <p:cNvPr id="14" name="Shape 91"/>
            <p:cNvSpPr>
              <a:spLocks noChangeArrowheads="1"/>
            </p:cNvSpPr>
            <p:nvPr/>
          </p:nvSpPr>
          <p:spPr bwMode="auto">
            <a:xfrm rot="10800000">
              <a:off x="5575242" y="4948334"/>
              <a:ext cx="394200" cy="131400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grpSp>
          <p:nvGrpSpPr>
            <p:cNvPr id="15" name="Shape 92"/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Shape 93"/>
              <p:cNvSpPr>
                <a:spLocks noChangeArrowheads="1"/>
              </p:cNvSpPr>
              <p:nvPr/>
            </p:nvSpPr>
            <p:spPr bwMode="auto"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/>
              </a:p>
            </p:txBody>
          </p:sp>
          <p:sp>
            <p:nvSpPr>
              <p:cNvPr id="20" name="Shape 94"/>
              <p:cNvSpPr>
                <a:spLocks noChangeArrowheads="1"/>
              </p:cNvSpPr>
              <p:nvPr/>
            </p:nvSpPr>
            <p:spPr bwMode="auto"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/>
              </a:p>
            </p:txBody>
          </p:sp>
        </p:grpSp>
        <p:grpSp>
          <p:nvGrpSpPr>
            <p:cNvPr id="16" name="Shape 95"/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" name="Shape 96"/>
              <p:cNvSpPr>
                <a:spLocks noChangeArrowheads="1"/>
              </p:cNvSpPr>
              <p:nvPr/>
            </p:nvSpPr>
            <p:spPr bwMode="auto"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/>
              </a:p>
            </p:txBody>
          </p:sp>
          <p:sp>
            <p:nvSpPr>
              <p:cNvPr id="18" name="Shape 97"/>
              <p:cNvSpPr>
                <a:spLocks noChangeArrowheads="1"/>
              </p:cNvSpPr>
              <p:nvPr/>
            </p:nvSpPr>
            <p:spPr bwMode="auto"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10706" y="1537988"/>
            <a:ext cx="2533725" cy="2724300"/>
          </a:xfrm>
          <a:prstGeom prst="rect">
            <a:avLst/>
          </a:prstGeom>
        </p:spPr>
        <p:txBody>
          <a:bodyPr anchor="t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3297092" y="1537988"/>
            <a:ext cx="2533725" cy="2724300"/>
          </a:xfrm>
          <a:prstGeom prst="rect">
            <a:avLst/>
          </a:prstGeom>
        </p:spPr>
        <p:txBody>
          <a:bodyPr anchor="t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21" name="Shape 10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 b="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CA3D32D4-EFA2-4D32-8F25-BAAFCA127C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64"/>
          <p:cNvGrpSpPr>
            <a:grpSpLocks/>
          </p:cNvGrpSpPr>
          <p:nvPr/>
        </p:nvGrpSpPr>
        <p:grpSpPr bwMode="auto">
          <a:xfrm>
            <a:off x="5210175" y="4471988"/>
            <a:ext cx="1652588" cy="671512"/>
            <a:chOff x="5575242" y="4472723"/>
            <a:chExt cx="2202830" cy="670795"/>
          </a:xfrm>
        </p:grpSpPr>
        <p:sp>
          <p:nvSpPr>
            <p:cNvPr id="3" name="Shape 165"/>
            <p:cNvSpPr>
              <a:spLocks noChangeArrowheads="1"/>
            </p:cNvSpPr>
            <p:nvPr/>
          </p:nvSpPr>
          <p:spPr bwMode="auto">
            <a:xfrm rot="10800000">
              <a:off x="5575242" y="4948334"/>
              <a:ext cx="394200" cy="131400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grpSp>
          <p:nvGrpSpPr>
            <p:cNvPr id="4" name="Shape 166"/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8" name="Shape 167"/>
              <p:cNvSpPr>
                <a:spLocks noChangeArrowheads="1"/>
              </p:cNvSpPr>
              <p:nvPr/>
            </p:nvSpPr>
            <p:spPr bwMode="auto"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/>
              </a:p>
            </p:txBody>
          </p:sp>
          <p:sp>
            <p:nvSpPr>
              <p:cNvPr id="9" name="Shape 168"/>
              <p:cNvSpPr>
                <a:spLocks noChangeArrowheads="1"/>
              </p:cNvSpPr>
              <p:nvPr/>
            </p:nvSpPr>
            <p:spPr bwMode="auto"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/>
              </a:p>
            </p:txBody>
          </p:sp>
        </p:grpSp>
        <p:grpSp>
          <p:nvGrpSpPr>
            <p:cNvPr id="5" name="Shape 169"/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" name="Shape 170"/>
              <p:cNvSpPr>
                <a:spLocks noChangeArrowheads="1"/>
              </p:cNvSpPr>
              <p:nvPr/>
            </p:nvSpPr>
            <p:spPr bwMode="auto"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/>
              </a:p>
            </p:txBody>
          </p:sp>
          <p:sp>
            <p:nvSpPr>
              <p:cNvPr id="7" name="Shape 171"/>
              <p:cNvSpPr>
                <a:spLocks noChangeArrowheads="1"/>
              </p:cNvSpPr>
              <p:nvPr/>
            </p:nvSpPr>
            <p:spPr bwMode="auto"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/>
              </a:p>
            </p:txBody>
          </p:sp>
        </p:grpSp>
      </p:grpSp>
      <p:grpSp>
        <p:nvGrpSpPr>
          <p:cNvPr id="10" name="Shape 172"/>
          <p:cNvGrpSpPr>
            <a:grpSpLocks/>
          </p:cNvGrpSpPr>
          <p:nvPr/>
        </p:nvGrpSpPr>
        <p:grpSpPr bwMode="auto">
          <a:xfrm rot="10800000">
            <a:off x="0" y="0"/>
            <a:ext cx="1652588" cy="671513"/>
            <a:chOff x="5575242" y="4472723"/>
            <a:chExt cx="2202830" cy="670795"/>
          </a:xfrm>
        </p:grpSpPr>
        <p:sp>
          <p:nvSpPr>
            <p:cNvPr id="11" name="Shape 173"/>
            <p:cNvSpPr>
              <a:spLocks noChangeArrowheads="1"/>
            </p:cNvSpPr>
            <p:nvPr/>
          </p:nvSpPr>
          <p:spPr bwMode="auto">
            <a:xfrm rot="10800000">
              <a:off x="5575242" y="4948334"/>
              <a:ext cx="394200" cy="131400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grpSp>
          <p:nvGrpSpPr>
            <p:cNvPr id="12" name="Shape 174"/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" name="Shape 175"/>
              <p:cNvSpPr>
                <a:spLocks noChangeArrowheads="1"/>
              </p:cNvSpPr>
              <p:nvPr/>
            </p:nvSpPr>
            <p:spPr bwMode="auto"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/>
              </a:p>
            </p:txBody>
          </p:sp>
          <p:sp>
            <p:nvSpPr>
              <p:cNvPr id="17" name="Shape 176"/>
              <p:cNvSpPr>
                <a:spLocks noChangeArrowheads="1"/>
              </p:cNvSpPr>
              <p:nvPr/>
            </p:nvSpPr>
            <p:spPr bwMode="auto"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/>
              </a:p>
            </p:txBody>
          </p:sp>
        </p:grpSp>
        <p:grpSp>
          <p:nvGrpSpPr>
            <p:cNvPr id="13" name="Shape 177"/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4" name="Shape 178"/>
              <p:cNvSpPr>
                <a:spLocks noChangeArrowheads="1"/>
              </p:cNvSpPr>
              <p:nvPr/>
            </p:nvSpPr>
            <p:spPr bwMode="auto"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/>
              </a:p>
            </p:txBody>
          </p:sp>
          <p:sp>
            <p:nvSpPr>
              <p:cNvPr id="15" name="Shape 179"/>
              <p:cNvSpPr>
                <a:spLocks noChangeArrowheads="1"/>
              </p:cNvSpPr>
              <p:nvPr/>
            </p:nvSpPr>
            <p:spPr bwMode="auto"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ru-RU"/>
              </a:p>
            </p:txBody>
          </p:sp>
        </p:grpSp>
      </p:grpSp>
      <p:sp>
        <p:nvSpPr>
          <p:cNvPr id="18" name="Shape 16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 b="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466A15A8-952A-4970-9AB6-E491C8C101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611188" y="392113"/>
            <a:ext cx="394335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611188" y="1327150"/>
            <a:ext cx="4598987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5713413" y="4637088"/>
            <a:ext cx="11160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FFFF"/>
                </a:solidFill>
                <a:latin typeface="Roboto Condensed"/>
                <a:sym typeface="Roboto Condensed"/>
              </a:defRPr>
            </a:lvl1pPr>
          </a:lstStyle>
          <a:p>
            <a:fld id="{56B57053-ADDF-4B42-95C8-116CEB83889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alnha@salnha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hape 184"/>
          <p:cNvSpPr txBox="1">
            <a:spLocks noGrp="1"/>
          </p:cNvSpPr>
          <p:nvPr>
            <p:ph type="ctrTitle"/>
          </p:nvPr>
        </p:nvSpPr>
        <p:spPr>
          <a:xfrm>
            <a:off x="90488" y="1047750"/>
            <a:ext cx="6359525" cy="29606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Condensed"/>
              <a:buNone/>
            </a:pPr>
            <a:r>
              <a:rPr lang="ru-RU" sz="4000" b="1" smtClean="0">
                <a:solidFill>
                  <a:srgbClr val="FFFFFF"/>
                </a:solidFill>
                <a:latin typeface="Roboto Condensed"/>
                <a:cs typeface="Arial" charset="0"/>
                <a:sym typeface="Roboto Condensed"/>
              </a:rPr>
              <a:t>СИСТЕМА МОНИТОРИНГА ТЕХНОЛОГИЧЕСКИХ ДАННЫХ</a:t>
            </a:r>
            <a:r>
              <a:rPr lang="en-US" sz="4000" b="1" smtClean="0">
                <a:solidFill>
                  <a:srgbClr val="FFFFFF"/>
                </a:solidFill>
                <a:latin typeface="Roboto Condensed"/>
                <a:cs typeface="Arial" charset="0"/>
                <a:sym typeface="Roboto Condensed"/>
              </a:rPr>
              <a:t> SCOOP</a:t>
            </a:r>
            <a:endParaRPr lang="ru-RU" sz="4000" b="1" smtClean="0">
              <a:solidFill>
                <a:srgbClr val="FFFFFF"/>
              </a:solidFill>
              <a:latin typeface="Roboto Condensed"/>
              <a:cs typeface="Arial" charset="0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216"/>
          <p:cNvSpPr>
            <a:spLocks noGrp="1"/>
          </p:cNvSpPr>
          <p:nvPr>
            <p:ph type="sldNum" sz="quarter" idx="10"/>
          </p:nvPr>
        </p:nvSpPr>
        <p:spPr>
          <a:xfrm>
            <a:off x="6475413" y="4637088"/>
            <a:ext cx="1487487" cy="314325"/>
          </a:xfrm>
          <a:noFill/>
        </p:spPr>
        <p:txBody>
          <a:bodyPr/>
          <a:lstStyle/>
          <a:p>
            <a:fld id="{8C33E4B8-B4ED-41F2-803E-122B5348F8DA}" type="slidenum">
              <a:rPr lang="ru-RU"/>
              <a:pPr/>
              <a:t>10</a:t>
            </a:fld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792163"/>
            <a:ext cx="603408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89"/>
          <p:cNvSpPr txBox="1">
            <a:spLocks noGrp="1"/>
          </p:cNvSpPr>
          <p:nvPr>
            <p:ph type="title"/>
          </p:nvPr>
        </p:nvSpPr>
        <p:spPr>
          <a:xfrm>
            <a:off x="709613" y="371475"/>
            <a:ext cx="5257800" cy="7651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Condensed"/>
              <a:buNone/>
            </a:pPr>
            <a:r>
              <a:rPr lang="ru-RU" sz="2000" b="1" smtClean="0">
                <a:solidFill>
                  <a:srgbClr val="FFFFFF"/>
                </a:solidFill>
                <a:latin typeface="Roboto Condensed"/>
                <a:cs typeface="Arial" charset="0"/>
                <a:sym typeface="Roboto Condensed"/>
              </a:rPr>
              <a:t>Использование интерфейса системы</a:t>
            </a:r>
          </a:p>
        </p:txBody>
      </p:sp>
      <p:sp>
        <p:nvSpPr>
          <p:cNvPr id="26626" name="Shape 192"/>
          <p:cNvSpPr>
            <a:spLocks noGrp="1"/>
          </p:cNvSpPr>
          <p:nvPr>
            <p:ph type="sldNum" sz="quarter" idx="10"/>
          </p:nvPr>
        </p:nvSpPr>
        <p:spPr>
          <a:xfrm>
            <a:off x="6475413" y="4637088"/>
            <a:ext cx="1487487" cy="314325"/>
          </a:xfrm>
          <a:noFill/>
        </p:spPr>
        <p:txBody>
          <a:bodyPr/>
          <a:lstStyle/>
          <a:p>
            <a:fld id="{F15DE98B-DF32-4614-9AB6-96D19C975096}" type="slidenum">
              <a:rPr lang="ru-RU"/>
              <a:pPr/>
              <a:t>11</a:t>
            </a:fld>
            <a:endParaRPr lang="ru-RU"/>
          </a:p>
        </p:txBody>
      </p:sp>
      <p:grpSp>
        <p:nvGrpSpPr>
          <p:cNvPr id="26627" name="Shape 194"/>
          <p:cNvGrpSpPr>
            <a:grpSpLocks/>
          </p:cNvGrpSpPr>
          <p:nvPr/>
        </p:nvGrpSpPr>
        <p:grpSpPr bwMode="auto">
          <a:xfrm>
            <a:off x="188913" y="552450"/>
            <a:ext cx="307975" cy="403225"/>
            <a:chOff x="590250" y="244200"/>
            <a:chExt cx="407975" cy="532175"/>
          </a:xfrm>
        </p:grpSpPr>
        <p:sp>
          <p:nvSpPr>
            <p:cNvPr id="26629" name="Shape 195"/>
            <p:cNvSpPr>
              <a:spLocks/>
            </p:cNvSpPr>
            <p:nvPr/>
          </p:nvSpPr>
          <p:spPr bwMode="auto">
            <a:xfrm>
              <a:off x="623125" y="313625"/>
              <a:ext cx="375100" cy="462750"/>
            </a:xfrm>
            <a:custGeom>
              <a:avLst/>
              <a:gdLst>
                <a:gd name="T0" fmla="*/ 0 w 15004"/>
                <a:gd name="T1" fmla="*/ 0 h 18510"/>
                <a:gd name="T2" fmla="*/ 15004 w 15004"/>
                <a:gd name="T3" fmla="*/ 18510 h 18510"/>
              </a:gdLst>
              <a:ahLst/>
              <a:cxnLst>
                <a:cxn ang="0">
                  <a:pos x="1" y="17536"/>
                </a:cxn>
                <a:cxn ang="0">
                  <a:pos x="1" y="17536"/>
                </a:cxn>
                <a:cxn ang="0">
                  <a:pos x="1" y="17536"/>
                </a:cxn>
                <a:cxn ang="0">
                  <a:pos x="25" y="17682"/>
                </a:cxn>
                <a:cxn ang="0">
                  <a:pos x="49" y="17852"/>
                </a:cxn>
                <a:cxn ang="0">
                  <a:pos x="123" y="18023"/>
                </a:cxn>
                <a:cxn ang="0">
                  <a:pos x="220" y="18193"/>
                </a:cxn>
                <a:cxn ang="0">
                  <a:pos x="293" y="18291"/>
                </a:cxn>
                <a:cxn ang="0">
                  <a:pos x="390" y="18364"/>
                </a:cxn>
                <a:cxn ang="0">
                  <a:pos x="488" y="18412"/>
                </a:cxn>
                <a:cxn ang="0">
                  <a:pos x="610" y="18461"/>
                </a:cxn>
                <a:cxn ang="0">
                  <a:pos x="756" y="18510"/>
                </a:cxn>
                <a:cxn ang="0">
                  <a:pos x="926" y="18510"/>
                </a:cxn>
                <a:cxn ang="0">
                  <a:pos x="14468" y="18510"/>
                </a:cxn>
                <a:cxn ang="0">
                  <a:pos x="14468" y="18510"/>
                </a:cxn>
                <a:cxn ang="0">
                  <a:pos x="14541" y="18510"/>
                </a:cxn>
                <a:cxn ang="0">
                  <a:pos x="14614" y="18485"/>
                </a:cxn>
                <a:cxn ang="0">
                  <a:pos x="14736" y="18412"/>
                </a:cxn>
                <a:cxn ang="0">
                  <a:pos x="14833" y="18291"/>
                </a:cxn>
                <a:cxn ang="0">
                  <a:pos x="14906" y="18144"/>
                </a:cxn>
                <a:cxn ang="0">
                  <a:pos x="14955" y="17974"/>
                </a:cxn>
                <a:cxn ang="0">
                  <a:pos x="14979" y="17779"/>
                </a:cxn>
                <a:cxn ang="0">
                  <a:pos x="15003" y="17438"/>
                </a:cxn>
                <a:cxn ang="0">
                  <a:pos x="15003" y="487"/>
                </a:cxn>
                <a:cxn ang="0">
                  <a:pos x="15003" y="487"/>
                </a:cxn>
                <a:cxn ang="0">
                  <a:pos x="15003" y="341"/>
                </a:cxn>
                <a:cxn ang="0">
                  <a:pos x="14979" y="219"/>
                </a:cxn>
                <a:cxn ang="0">
                  <a:pos x="14955" y="146"/>
                </a:cxn>
                <a:cxn ang="0">
                  <a:pos x="14906" y="73"/>
                </a:cxn>
                <a:cxn ang="0">
                  <a:pos x="14833" y="49"/>
                </a:cxn>
                <a:cxn ang="0">
                  <a:pos x="14736" y="24"/>
                </a:cxn>
                <a:cxn ang="0">
                  <a:pos x="14468" y="0"/>
                </a:cxn>
              </a:cxnLst>
              <a:rect l="T0" t="T1" r="T2" b="T3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30" name="Shape 196"/>
            <p:cNvSpPr>
              <a:spLocks/>
            </p:cNvSpPr>
            <p:nvPr/>
          </p:nvSpPr>
          <p:spPr bwMode="auto">
            <a:xfrm>
              <a:off x="590250" y="269775"/>
              <a:ext cx="377525" cy="462775"/>
            </a:xfrm>
            <a:custGeom>
              <a:avLst/>
              <a:gdLst>
                <a:gd name="T0" fmla="*/ 0 w 15101"/>
                <a:gd name="T1" fmla="*/ 0 h 18511"/>
                <a:gd name="T2" fmla="*/ 15101 w 15101"/>
                <a:gd name="T3" fmla="*/ 18511 h 18511"/>
              </a:gdLst>
              <a:ahLst/>
              <a:cxnLst>
                <a:cxn ang="0">
                  <a:pos x="14321" y="0"/>
                </a:cxn>
                <a:cxn ang="0">
                  <a:pos x="780" y="0"/>
                </a:cxn>
                <a:cxn ang="0">
                  <a:pos x="780" y="0"/>
                </a:cxn>
                <a:cxn ang="0">
                  <a:pos x="634" y="25"/>
                </a:cxn>
                <a:cxn ang="0">
                  <a:pos x="488" y="74"/>
                </a:cxn>
                <a:cxn ang="0">
                  <a:pos x="342" y="122"/>
                </a:cxn>
                <a:cxn ang="0">
                  <a:pos x="220" y="220"/>
                </a:cxn>
                <a:cxn ang="0">
                  <a:pos x="122" y="341"/>
                </a:cxn>
                <a:cxn ang="0">
                  <a:pos x="74" y="488"/>
                </a:cxn>
                <a:cxn ang="0">
                  <a:pos x="25" y="634"/>
                </a:cxn>
                <a:cxn ang="0">
                  <a:pos x="1" y="780"/>
                </a:cxn>
                <a:cxn ang="0">
                  <a:pos x="1" y="17731"/>
                </a:cxn>
                <a:cxn ang="0">
                  <a:pos x="1" y="17731"/>
                </a:cxn>
                <a:cxn ang="0">
                  <a:pos x="25" y="17877"/>
                </a:cxn>
                <a:cxn ang="0">
                  <a:pos x="74" y="18023"/>
                </a:cxn>
                <a:cxn ang="0">
                  <a:pos x="122" y="18169"/>
                </a:cxn>
                <a:cxn ang="0">
                  <a:pos x="220" y="18291"/>
                </a:cxn>
                <a:cxn ang="0">
                  <a:pos x="342" y="18388"/>
                </a:cxn>
                <a:cxn ang="0">
                  <a:pos x="488" y="18437"/>
                </a:cxn>
                <a:cxn ang="0">
                  <a:pos x="634" y="18486"/>
                </a:cxn>
                <a:cxn ang="0">
                  <a:pos x="780" y="18510"/>
                </a:cxn>
                <a:cxn ang="0">
                  <a:pos x="14321" y="18510"/>
                </a:cxn>
                <a:cxn ang="0">
                  <a:pos x="14321" y="18510"/>
                </a:cxn>
                <a:cxn ang="0">
                  <a:pos x="14467" y="18486"/>
                </a:cxn>
                <a:cxn ang="0">
                  <a:pos x="14614" y="18437"/>
                </a:cxn>
                <a:cxn ang="0">
                  <a:pos x="14760" y="18388"/>
                </a:cxn>
                <a:cxn ang="0">
                  <a:pos x="14881" y="18291"/>
                </a:cxn>
                <a:cxn ang="0">
                  <a:pos x="14979" y="18169"/>
                </a:cxn>
                <a:cxn ang="0">
                  <a:pos x="15028" y="18023"/>
                </a:cxn>
                <a:cxn ang="0">
                  <a:pos x="15076" y="17877"/>
                </a:cxn>
                <a:cxn ang="0">
                  <a:pos x="15101" y="17731"/>
                </a:cxn>
                <a:cxn ang="0">
                  <a:pos x="15101" y="780"/>
                </a:cxn>
                <a:cxn ang="0">
                  <a:pos x="15101" y="780"/>
                </a:cxn>
                <a:cxn ang="0">
                  <a:pos x="15076" y="634"/>
                </a:cxn>
                <a:cxn ang="0">
                  <a:pos x="15028" y="488"/>
                </a:cxn>
                <a:cxn ang="0">
                  <a:pos x="14979" y="341"/>
                </a:cxn>
                <a:cxn ang="0">
                  <a:pos x="14881" y="220"/>
                </a:cxn>
                <a:cxn ang="0">
                  <a:pos x="14760" y="122"/>
                </a:cxn>
                <a:cxn ang="0">
                  <a:pos x="14614" y="74"/>
                </a:cxn>
                <a:cxn ang="0">
                  <a:pos x="14467" y="25"/>
                </a:cxn>
                <a:cxn ang="0">
                  <a:pos x="14321" y="0"/>
                </a:cxn>
                <a:cxn ang="0">
                  <a:pos x="14321" y="0"/>
                </a:cxn>
              </a:cxnLst>
              <a:rect l="T0" t="T1" r="T2" b="T3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31" name="Shape 197"/>
            <p:cNvSpPr>
              <a:spLocks/>
            </p:cNvSpPr>
            <p:nvPr/>
          </p:nvSpPr>
          <p:spPr bwMode="auto">
            <a:xfrm>
              <a:off x="796650" y="274025"/>
              <a:ext cx="45100" cy="45100"/>
            </a:xfrm>
            <a:custGeom>
              <a:avLst/>
              <a:gdLst>
                <a:gd name="T0" fmla="*/ 0 w 1804"/>
                <a:gd name="T1" fmla="*/ 0 h 1804"/>
                <a:gd name="T2" fmla="*/ 1804 w 1804"/>
                <a:gd name="T3" fmla="*/ 1804 h 1804"/>
              </a:gdLst>
              <a:ahLst/>
              <a:cxnLst>
                <a:cxn ang="0">
                  <a:pos x="902" y="1"/>
                </a:cxn>
                <a:cxn ang="0">
                  <a:pos x="902" y="1"/>
                </a:cxn>
                <a:cxn ang="0">
                  <a:pos x="1073" y="25"/>
                </a:cxn>
                <a:cxn ang="0">
                  <a:pos x="1243" y="74"/>
                </a:cxn>
                <a:cxn ang="0">
                  <a:pos x="1414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9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9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4" y="1657"/>
                </a:cxn>
                <a:cxn ang="0">
                  <a:pos x="1243" y="1730"/>
                </a:cxn>
                <a:cxn ang="0">
                  <a:pos x="1073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2" y="1779"/>
                </a:cxn>
                <a:cxn ang="0">
                  <a:pos x="561" y="1730"/>
                </a:cxn>
                <a:cxn ang="0">
                  <a:pos x="391" y="1657"/>
                </a:cxn>
                <a:cxn ang="0">
                  <a:pos x="269" y="1535"/>
                </a:cxn>
                <a:cxn ang="0">
                  <a:pos x="147" y="1414"/>
                </a:cxn>
                <a:cxn ang="0">
                  <a:pos x="74" y="1243"/>
                </a:cxn>
                <a:cxn ang="0">
                  <a:pos x="25" y="1073"/>
                </a:cxn>
                <a:cxn ang="0">
                  <a:pos x="1" y="902"/>
                </a:cxn>
                <a:cxn ang="0">
                  <a:pos x="1" y="902"/>
                </a:cxn>
                <a:cxn ang="0">
                  <a:pos x="25" y="732"/>
                </a:cxn>
                <a:cxn ang="0">
                  <a:pos x="74" y="561"/>
                </a:cxn>
                <a:cxn ang="0">
                  <a:pos x="147" y="391"/>
                </a:cxn>
                <a:cxn ang="0">
                  <a:pos x="269" y="269"/>
                </a:cxn>
                <a:cxn ang="0">
                  <a:pos x="391" y="147"/>
                </a:cxn>
                <a:cxn ang="0">
                  <a:pos x="561" y="74"/>
                </a:cxn>
                <a:cxn ang="0">
                  <a:pos x="732" y="25"/>
                </a:cxn>
                <a:cxn ang="0">
                  <a:pos x="902" y="1"/>
                </a:cxn>
                <a:cxn ang="0">
                  <a:pos x="902" y="1"/>
                </a:cxn>
              </a:cxnLst>
              <a:rect l="T0" t="T1" r="T2" b="T3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32" name="Shape 198"/>
            <p:cNvSpPr>
              <a:spLocks/>
            </p:cNvSpPr>
            <p:nvPr/>
          </p:nvSpPr>
          <p:spPr bwMode="auto">
            <a:xfrm>
              <a:off x="713850" y="274025"/>
              <a:ext cx="45075" cy="45100"/>
            </a:xfrm>
            <a:custGeom>
              <a:avLst/>
              <a:gdLst>
                <a:gd name="T0" fmla="*/ 0 w 1803"/>
                <a:gd name="T1" fmla="*/ 0 h 1804"/>
                <a:gd name="T2" fmla="*/ 1803 w 1803"/>
                <a:gd name="T3" fmla="*/ 1804 h 1804"/>
              </a:gdLst>
              <a:ahLst/>
              <a:cxnLst>
                <a:cxn ang="0">
                  <a:pos x="902" y="1"/>
                </a:cxn>
                <a:cxn ang="0">
                  <a:pos x="902" y="1"/>
                </a:cxn>
                <a:cxn ang="0">
                  <a:pos x="1072" y="25"/>
                </a:cxn>
                <a:cxn ang="0">
                  <a:pos x="1243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9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9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3" y="1730"/>
                </a:cxn>
                <a:cxn ang="0">
                  <a:pos x="1072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1" y="1779"/>
                </a:cxn>
                <a:cxn ang="0">
                  <a:pos x="561" y="1730"/>
                </a:cxn>
                <a:cxn ang="0">
                  <a:pos x="390" y="1657"/>
                </a:cxn>
                <a:cxn ang="0">
                  <a:pos x="269" y="1535"/>
                </a:cxn>
                <a:cxn ang="0">
                  <a:pos x="147" y="1414"/>
                </a:cxn>
                <a:cxn ang="0">
                  <a:pos x="74" y="1243"/>
                </a:cxn>
                <a:cxn ang="0">
                  <a:pos x="25" y="1073"/>
                </a:cxn>
                <a:cxn ang="0">
                  <a:pos x="1" y="902"/>
                </a:cxn>
                <a:cxn ang="0">
                  <a:pos x="1" y="902"/>
                </a:cxn>
                <a:cxn ang="0">
                  <a:pos x="25" y="732"/>
                </a:cxn>
                <a:cxn ang="0">
                  <a:pos x="74" y="561"/>
                </a:cxn>
                <a:cxn ang="0">
                  <a:pos x="147" y="391"/>
                </a:cxn>
                <a:cxn ang="0">
                  <a:pos x="269" y="269"/>
                </a:cxn>
                <a:cxn ang="0">
                  <a:pos x="390" y="147"/>
                </a:cxn>
                <a:cxn ang="0">
                  <a:pos x="561" y="74"/>
                </a:cxn>
                <a:cxn ang="0">
                  <a:pos x="731" y="25"/>
                </a:cxn>
                <a:cxn ang="0">
                  <a:pos x="902" y="1"/>
                </a:cxn>
                <a:cxn ang="0">
                  <a:pos x="902" y="1"/>
                </a:cxn>
              </a:cxnLst>
              <a:rect l="T0" t="T1" r="T2" b="T3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33" name="Shape 199"/>
            <p:cNvSpPr>
              <a:spLocks/>
            </p:cNvSpPr>
            <p:nvPr/>
          </p:nvSpPr>
          <p:spPr bwMode="auto">
            <a:xfrm>
              <a:off x="631050" y="274025"/>
              <a:ext cx="45075" cy="45100"/>
            </a:xfrm>
            <a:custGeom>
              <a:avLst/>
              <a:gdLst>
                <a:gd name="T0" fmla="*/ 0 w 1803"/>
                <a:gd name="T1" fmla="*/ 0 h 1804"/>
                <a:gd name="T2" fmla="*/ 1803 w 1803"/>
                <a:gd name="T3" fmla="*/ 1804 h 1804"/>
              </a:gdLst>
              <a:ahLst/>
              <a:cxnLst>
                <a:cxn ang="0">
                  <a:pos x="0" y="902"/>
                </a:cxn>
                <a:cxn ang="0">
                  <a:pos x="0" y="902"/>
                </a:cxn>
                <a:cxn ang="0">
                  <a:pos x="25" y="732"/>
                </a:cxn>
                <a:cxn ang="0">
                  <a:pos x="73" y="561"/>
                </a:cxn>
                <a:cxn ang="0">
                  <a:pos x="147" y="391"/>
                </a:cxn>
                <a:cxn ang="0">
                  <a:pos x="268" y="269"/>
                </a:cxn>
                <a:cxn ang="0">
                  <a:pos x="390" y="147"/>
                </a:cxn>
                <a:cxn ang="0">
                  <a:pos x="561" y="74"/>
                </a:cxn>
                <a:cxn ang="0">
                  <a:pos x="731" y="25"/>
                </a:cxn>
                <a:cxn ang="0">
                  <a:pos x="902" y="1"/>
                </a:cxn>
                <a:cxn ang="0">
                  <a:pos x="902" y="1"/>
                </a:cxn>
                <a:cxn ang="0">
                  <a:pos x="1072" y="25"/>
                </a:cxn>
                <a:cxn ang="0">
                  <a:pos x="1243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8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8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3" y="1730"/>
                </a:cxn>
                <a:cxn ang="0">
                  <a:pos x="1072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1" y="1779"/>
                </a:cxn>
                <a:cxn ang="0">
                  <a:pos x="561" y="1730"/>
                </a:cxn>
                <a:cxn ang="0">
                  <a:pos x="390" y="1657"/>
                </a:cxn>
                <a:cxn ang="0">
                  <a:pos x="268" y="1535"/>
                </a:cxn>
                <a:cxn ang="0">
                  <a:pos x="147" y="1414"/>
                </a:cxn>
                <a:cxn ang="0">
                  <a:pos x="73" y="1243"/>
                </a:cxn>
                <a:cxn ang="0">
                  <a:pos x="25" y="1073"/>
                </a:cxn>
                <a:cxn ang="0">
                  <a:pos x="0" y="902"/>
                </a:cxn>
                <a:cxn ang="0">
                  <a:pos x="0" y="902"/>
                </a:cxn>
              </a:cxnLst>
              <a:rect l="T0" t="T1" r="T2" b="T3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34" name="Shape 200"/>
            <p:cNvSpPr>
              <a:spLocks/>
            </p:cNvSpPr>
            <p:nvPr/>
          </p:nvSpPr>
          <p:spPr bwMode="auto">
            <a:xfrm>
              <a:off x="649925" y="590050"/>
              <a:ext cx="133975" cy="25"/>
            </a:xfrm>
            <a:custGeom>
              <a:avLst/>
              <a:gdLst>
                <a:gd name="T0" fmla="*/ 0 w 5359"/>
                <a:gd name="T1" fmla="*/ 0 h 1"/>
                <a:gd name="T2" fmla="*/ 5359 w 5359"/>
                <a:gd name="T3" fmla="*/ 1 h 1"/>
              </a:gdLst>
              <a:ahLst/>
              <a:cxnLst>
                <a:cxn ang="0">
                  <a:pos x="5358" y="0"/>
                </a:cxn>
                <a:cxn ang="0">
                  <a:pos x="0" y="0"/>
                </a:cxn>
              </a:cxnLst>
              <a:rect l="T0" t="T1" r="T2" b="T3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35" name="Shape 201"/>
            <p:cNvSpPr>
              <a:spLocks/>
            </p:cNvSpPr>
            <p:nvPr/>
          </p:nvSpPr>
          <p:spPr bwMode="auto">
            <a:xfrm>
              <a:off x="649925" y="534625"/>
              <a:ext cx="255750" cy="25"/>
            </a:xfrm>
            <a:custGeom>
              <a:avLst/>
              <a:gdLst>
                <a:gd name="T0" fmla="*/ 0 w 10230"/>
                <a:gd name="T1" fmla="*/ 0 h 1"/>
                <a:gd name="T2" fmla="*/ 10230 w 10230"/>
                <a:gd name="T3" fmla="*/ 1 h 1"/>
              </a:gdLst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T0" t="T1" r="T2" b="T3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36" name="Shape 202"/>
            <p:cNvSpPr>
              <a:spLocks/>
            </p:cNvSpPr>
            <p:nvPr/>
          </p:nvSpPr>
          <p:spPr bwMode="auto">
            <a:xfrm>
              <a:off x="649925" y="479825"/>
              <a:ext cx="255750" cy="25"/>
            </a:xfrm>
            <a:custGeom>
              <a:avLst/>
              <a:gdLst>
                <a:gd name="T0" fmla="*/ 0 w 10230"/>
                <a:gd name="T1" fmla="*/ 0 h 1"/>
                <a:gd name="T2" fmla="*/ 10230 w 10230"/>
                <a:gd name="T3" fmla="*/ 1 h 1"/>
              </a:gdLst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T0" t="T1" r="T2" b="T3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37" name="Shape 203"/>
            <p:cNvSpPr>
              <a:spLocks/>
            </p:cNvSpPr>
            <p:nvPr/>
          </p:nvSpPr>
          <p:spPr bwMode="auto">
            <a:xfrm>
              <a:off x="649925" y="424425"/>
              <a:ext cx="255750" cy="25"/>
            </a:xfrm>
            <a:custGeom>
              <a:avLst/>
              <a:gdLst>
                <a:gd name="T0" fmla="*/ 0 w 10230"/>
                <a:gd name="T1" fmla="*/ 0 h 1"/>
                <a:gd name="T2" fmla="*/ 10230 w 10230"/>
                <a:gd name="T3" fmla="*/ 1 h 1"/>
              </a:gdLst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T0" t="T1" r="T2" b="T3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38" name="Shape 204"/>
            <p:cNvSpPr>
              <a:spLocks/>
            </p:cNvSpPr>
            <p:nvPr/>
          </p:nvSpPr>
          <p:spPr bwMode="auto">
            <a:xfrm>
              <a:off x="879475" y="274025"/>
              <a:ext cx="45075" cy="45100"/>
            </a:xfrm>
            <a:custGeom>
              <a:avLst/>
              <a:gdLst>
                <a:gd name="T0" fmla="*/ 0 w 1803"/>
                <a:gd name="T1" fmla="*/ 0 h 1804"/>
                <a:gd name="T2" fmla="*/ 1803 w 1803"/>
                <a:gd name="T3" fmla="*/ 1804 h 1804"/>
              </a:gdLst>
              <a:ahLst/>
              <a:cxnLst>
                <a:cxn ang="0">
                  <a:pos x="901" y="1803"/>
                </a:cxn>
                <a:cxn ang="0">
                  <a:pos x="901" y="1803"/>
                </a:cxn>
                <a:cxn ang="0">
                  <a:pos x="731" y="1779"/>
                </a:cxn>
                <a:cxn ang="0">
                  <a:pos x="560" y="1730"/>
                </a:cxn>
                <a:cxn ang="0">
                  <a:pos x="390" y="1657"/>
                </a:cxn>
                <a:cxn ang="0">
                  <a:pos x="268" y="1535"/>
                </a:cxn>
                <a:cxn ang="0">
                  <a:pos x="146" y="1414"/>
                </a:cxn>
                <a:cxn ang="0">
                  <a:pos x="73" y="1243"/>
                </a:cxn>
                <a:cxn ang="0">
                  <a:pos x="25" y="1073"/>
                </a:cxn>
                <a:cxn ang="0">
                  <a:pos x="0" y="902"/>
                </a:cxn>
                <a:cxn ang="0">
                  <a:pos x="0" y="902"/>
                </a:cxn>
                <a:cxn ang="0">
                  <a:pos x="25" y="732"/>
                </a:cxn>
                <a:cxn ang="0">
                  <a:pos x="73" y="561"/>
                </a:cxn>
                <a:cxn ang="0">
                  <a:pos x="146" y="391"/>
                </a:cxn>
                <a:cxn ang="0">
                  <a:pos x="268" y="269"/>
                </a:cxn>
                <a:cxn ang="0">
                  <a:pos x="390" y="147"/>
                </a:cxn>
                <a:cxn ang="0">
                  <a:pos x="560" y="74"/>
                </a:cxn>
                <a:cxn ang="0">
                  <a:pos x="731" y="25"/>
                </a:cxn>
                <a:cxn ang="0">
                  <a:pos x="901" y="1"/>
                </a:cxn>
                <a:cxn ang="0">
                  <a:pos x="901" y="1"/>
                </a:cxn>
                <a:cxn ang="0">
                  <a:pos x="1072" y="25"/>
                </a:cxn>
                <a:cxn ang="0">
                  <a:pos x="1242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6" y="391"/>
                </a:cxn>
                <a:cxn ang="0">
                  <a:pos x="1729" y="561"/>
                </a:cxn>
                <a:cxn ang="0">
                  <a:pos x="1778" y="732"/>
                </a:cxn>
                <a:cxn ang="0">
                  <a:pos x="1802" y="902"/>
                </a:cxn>
                <a:cxn ang="0">
                  <a:pos x="1802" y="902"/>
                </a:cxn>
                <a:cxn ang="0">
                  <a:pos x="1778" y="1073"/>
                </a:cxn>
                <a:cxn ang="0">
                  <a:pos x="1729" y="1243"/>
                </a:cxn>
                <a:cxn ang="0">
                  <a:pos x="1656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2" y="1730"/>
                </a:cxn>
                <a:cxn ang="0">
                  <a:pos x="1072" y="1779"/>
                </a:cxn>
                <a:cxn ang="0">
                  <a:pos x="901" y="1803"/>
                </a:cxn>
                <a:cxn ang="0">
                  <a:pos x="901" y="1803"/>
                </a:cxn>
              </a:cxnLst>
              <a:rect l="T0" t="T1" r="T2" b="T3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39" name="Shape 205"/>
            <p:cNvSpPr>
              <a:spLocks/>
            </p:cNvSpPr>
            <p:nvPr/>
          </p:nvSpPr>
          <p:spPr bwMode="auto">
            <a:xfrm>
              <a:off x="654800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0" y="1"/>
                </a:cxn>
                <a:cxn ang="0">
                  <a:pos x="0" y="2046"/>
                </a:cxn>
              </a:cxnLst>
              <a:rect l="T0" t="T1" r="T2" b="T3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40" name="Shape 206"/>
            <p:cNvSpPr>
              <a:spLocks/>
            </p:cNvSpPr>
            <p:nvPr/>
          </p:nvSpPr>
          <p:spPr bwMode="auto">
            <a:xfrm>
              <a:off x="737600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1" y="1"/>
                </a:cxn>
                <a:cxn ang="0">
                  <a:pos x="1" y="2046"/>
                </a:cxn>
              </a:cxnLst>
              <a:rect l="T0" t="T1" r="T2" b="T3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41" name="Shape 207"/>
            <p:cNvSpPr>
              <a:spLocks/>
            </p:cNvSpPr>
            <p:nvPr/>
          </p:nvSpPr>
          <p:spPr bwMode="auto">
            <a:xfrm>
              <a:off x="820400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1" y="1"/>
                </a:cxn>
                <a:cxn ang="0">
                  <a:pos x="1" y="2046"/>
                </a:cxn>
              </a:cxnLst>
              <a:rect l="T0" t="T1" r="T2" b="T3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42" name="Shape 208"/>
            <p:cNvSpPr>
              <a:spLocks/>
            </p:cNvSpPr>
            <p:nvPr/>
          </p:nvSpPr>
          <p:spPr bwMode="auto">
            <a:xfrm>
              <a:off x="903225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0" y="1"/>
                </a:cxn>
                <a:cxn ang="0">
                  <a:pos x="0" y="2046"/>
                </a:cxn>
              </a:cxnLst>
              <a:rect l="T0" t="T1" r="T2" b="T3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26628" name="Текст 3"/>
          <p:cNvSpPr txBox="1">
            <a:spLocks noGrp="1"/>
          </p:cNvSpPr>
          <p:nvPr>
            <p:ph type="body" idx="2"/>
          </p:nvPr>
        </p:nvSpPr>
        <p:spPr>
          <a:xfrm>
            <a:off x="655638" y="1538288"/>
            <a:ext cx="5175250" cy="2724150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rgbClr val="C7D3E6"/>
              </a:buClr>
              <a:buFont typeface="Roboto Condensed Light"/>
              <a:buChar char="▰"/>
            </a:pPr>
            <a:r>
              <a:rPr lang="ru-RU" smtClean="0">
                <a:solidFill>
                  <a:srgbClr val="263248"/>
                </a:solidFill>
                <a:latin typeface="Roboto Condensed Light"/>
                <a:cs typeface="Arial" charset="0"/>
                <a:sym typeface="Roboto Condensed Light"/>
              </a:rPr>
              <a:t>Благодаря технологии </a:t>
            </a:r>
            <a:r>
              <a:rPr lang="en-US" smtClean="0">
                <a:solidFill>
                  <a:srgbClr val="263248"/>
                </a:solidFill>
                <a:latin typeface="Roboto Condensed Light"/>
                <a:cs typeface="Arial" charset="0"/>
                <a:sym typeface="Roboto Condensed Light"/>
              </a:rPr>
              <a:t>COM/DCOM </a:t>
            </a:r>
            <a:r>
              <a:rPr lang="ru-RU" smtClean="0">
                <a:solidFill>
                  <a:srgbClr val="263248"/>
                </a:solidFill>
                <a:latin typeface="Roboto Condensed Light"/>
                <a:cs typeface="Arial" charset="0"/>
                <a:sym typeface="Roboto Condensed Light"/>
              </a:rPr>
              <a:t>появляется возможность использования интерфейсов взаимодействия Системы мониторинга в сторонних приложениях, например </a:t>
            </a:r>
            <a:r>
              <a:rPr lang="en-US" smtClean="0">
                <a:solidFill>
                  <a:srgbClr val="263248"/>
                </a:solidFill>
                <a:latin typeface="Roboto Condensed Light"/>
                <a:cs typeface="Arial" charset="0"/>
                <a:sym typeface="Roboto Condensed Light"/>
              </a:rPr>
              <a:t>Microsoft Excel</a:t>
            </a:r>
            <a:endParaRPr lang="ru-RU" smtClean="0">
              <a:solidFill>
                <a:srgbClr val="263248"/>
              </a:solidFill>
              <a:latin typeface="Roboto Condensed Light"/>
              <a:cs typeface="Arial" charset="0"/>
              <a:sym typeface="Roboto Condense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216"/>
          <p:cNvSpPr>
            <a:spLocks noGrp="1"/>
          </p:cNvSpPr>
          <p:nvPr>
            <p:ph type="sldNum" sz="quarter" idx="10"/>
          </p:nvPr>
        </p:nvSpPr>
        <p:spPr>
          <a:xfrm>
            <a:off x="6475413" y="4637088"/>
            <a:ext cx="1487487" cy="314325"/>
          </a:xfrm>
          <a:noFill/>
        </p:spPr>
        <p:txBody>
          <a:bodyPr/>
          <a:lstStyle/>
          <a:p>
            <a:fld id="{AB4EDD26-8A0E-4E9A-BBFF-603A2ED2EA69}" type="slidenum">
              <a:rPr lang="ru-RU"/>
              <a:pPr/>
              <a:t>12</a:t>
            </a:fld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338" y="768350"/>
            <a:ext cx="4754562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649663" y="1133475"/>
            <a:ext cx="1858962" cy="3357563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9488" y="1060450"/>
            <a:ext cx="2781300" cy="3357563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216"/>
          <p:cNvSpPr>
            <a:spLocks noGrp="1"/>
          </p:cNvSpPr>
          <p:nvPr>
            <p:ph type="sldNum" sz="quarter" idx="10"/>
          </p:nvPr>
        </p:nvSpPr>
        <p:spPr>
          <a:xfrm>
            <a:off x="6475413" y="4637088"/>
            <a:ext cx="1487487" cy="314325"/>
          </a:xfrm>
          <a:noFill/>
        </p:spPr>
        <p:txBody>
          <a:bodyPr/>
          <a:lstStyle/>
          <a:p>
            <a:fld id="{305C9AD1-F0EA-435A-B109-2263AB0D24C9}" type="slidenum">
              <a:rPr lang="ru-RU"/>
              <a:pPr/>
              <a:t>13</a:t>
            </a:fld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463" y="715963"/>
            <a:ext cx="4803775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216"/>
          <p:cNvSpPr>
            <a:spLocks noGrp="1"/>
          </p:cNvSpPr>
          <p:nvPr>
            <p:ph type="sldNum" sz="quarter" idx="10"/>
          </p:nvPr>
        </p:nvSpPr>
        <p:spPr>
          <a:xfrm>
            <a:off x="6475413" y="4637088"/>
            <a:ext cx="1487487" cy="314325"/>
          </a:xfrm>
          <a:noFill/>
        </p:spPr>
        <p:txBody>
          <a:bodyPr/>
          <a:lstStyle/>
          <a:p>
            <a:fld id="{569B6DBC-ABB1-4895-A073-9FB866A81606}" type="slidenum">
              <a:rPr lang="ru-RU"/>
              <a:pPr/>
              <a:t>14</a:t>
            </a:fld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888" y="722313"/>
            <a:ext cx="48037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216"/>
          <p:cNvSpPr>
            <a:spLocks noGrp="1"/>
          </p:cNvSpPr>
          <p:nvPr>
            <p:ph type="sldNum" sz="quarter" idx="10"/>
          </p:nvPr>
        </p:nvSpPr>
        <p:spPr>
          <a:xfrm>
            <a:off x="6475413" y="4637088"/>
            <a:ext cx="1487487" cy="314325"/>
          </a:xfrm>
          <a:noFill/>
        </p:spPr>
        <p:txBody>
          <a:bodyPr/>
          <a:lstStyle/>
          <a:p>
            <a:fld id="{BFA6263C-679D-4011-A14F-CB3F30EDB357}" type="slidenum">
              <a:rPr lang="ru-RU"/>
              <a:pPr/>
              <a:t>15</a:t>
            </a:fld>
            <a:endParaRPr lang="ru-RU"/>
          </a:p>
        </p:txBody>
      </p:sp>
      <p:pic>
        <p:nvPicPr>
          <p:cNvPr id="34818" name="Picture 2" descr="UARunner1"/>
          <p:cNvPicPr>
            <a:picLocks noChangeAspect="1" noChangeArrowheads="1"/>
          </p:cNvPicPr>
          <p:nvPr/>
        </p:nvPicPr>
        <p:blipFill>
          <a:blip r:embed="rId3"/>
          <a:srcRect t="2" b="3404"/>
          <a:stretch>
            <a:fillRect/>
          </a:stretch>
        </p:blipFill>
        <p:spPr bwMode="auto">
          <a:xfrm>
            <a:off x="630238" y="695325"/>
            <a:ext cx="5711825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213"/>
          <p:cNvSpPr txBox="1">
            <a:spLocks noGrp="1"/>
          </p:cNvSpPr>
          <p:nvPr>
            <p:ph type="ctrTitle" idx="4294967295"/>
          </p:nvPr>
        </p:nvSpPr>
        <p:spPr>
          <a:xfrm>
            <a:off x="131763" y="989013"/>
            <a:ext cx="6594475" cy="2293937"/>
          </a:xfrm>
        </p:spPr>
        <p:txBody>
          <a:bodyPr/>
          <a:lstStyle/>
          <a:p>
            <a:pPr algn="ctr" eaLnBrk="1" hangingPunct="1">
              <a:buClr>
                <a:srgbClr val="FFFFFF"/>
              </a:buClr>
              <a:buSzPts val="2000"/>
              <a:buFont typeface="Roboto Condensed"/>
              <a:buNone/>
            </a:pPr>
            <a:r>
              <a:rPr lang="ru-RU" sz="6000" b="1" smtClean="0">
                <a:solidFill>
                  <a:srgbClr val="FF9800"/>
                </a:solidFill>
                <a:latin typeface="Roboto Condensed"/>
                <a:cs typeface="Arial" charset="0"/>
                <a:sym typeface="Roboto Condensed"/>
              </a:rPr>
              <a:t>Спасибо</a:t>
            </a:r>
            <a:br>
              <a:rPr lang="ru-RU" sz="6000" b="1" smtClean="0">
                <a:solidFill>
                  <a:srgbClr val="FF9800"/>
                </a:solidFill>
                <a:latin typeface="Roboto Condensed"/>
                <a:cs typeface="Arial" charset="0"/>
                <a:sym typeface="Roboto Condensed"/>
              </a:rPr>
            </a:br>
            <a:r>
              <a:rPr lang="ru-RU" sz="6000" b="1" smtClean="0">
                <a:solidFill>
                  <a:srgbClr val="FF9800"/>
                </a:solidFill>
                <a:latin typeface="Roboto Condensed"/>
                <a:cs typeface="Arial" charset="0"/>
                <a:sym typeface="Roboto Condensed"/>
              </a:rPr>
              <a:t>за внимание!</a:t>
            </a:r>
          </a:p>
        </p:txBody>
      </p:sp>
      <p:sp>
        <p:nvSpPr>
          <p:cNvPr id="36866" name="Shape 214"/>
          <p:cNvSpPr txBox="1">
            <a:spLocks noGrp="1"/>
          </p:cNvSpPr>
          <p:nvPr>
            <p:ph type="subTitle" idx="4294967295"/>
          </p:nvPr>
        </p:nvSpPr>
        <p:spPr>
          <a:xfrm>
            <a:off x="131763" y="3357563"/>
            <a:ext cx="6594475" cy="1112837"/>
          </a:xfrm>
        </p:spPr>
        <p:txBody>
          <a:bodyPr/>
          <a:lstStyle/>
          <a:p>
            <a:pPr eaLnBrk="1" hangingPunct="1"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ru-RU" sz="1600" b="1" dirty="0" smtClean="0">
                <a:solidFill>
                  <a:srgbClr val="263248"/>
                </a:solidFill>
                <a:latin typeface="Roboto Condensed Light"/>
                <a:cs typeface="Arial" charset="0"/>
                <a:sym typeface="Roboto Condensed Light"/>
              </a:rPr>
              <a:t>ООО «СНХА»</a:t>
            </a:r>
          </a:p>
          <a:p>
            <a:pPr eaLnBrk="1" hangingPunct="1">
              <a:buClr>
                <a:srgbClr val="000000"/>
              </a:buClr>
              <a:buSzPts val="1100"/>
              <a:buFont typeface="Roboto Condensed Light"/>
              <a:buNone/>
            </a:pPr>
            <a:r>
              <a:rPr lang="en-US" sz="1600" dirty="0" smtClean="0">
                <a:solidFill>
                  <a:srgbClr val="263248"/>
                </a:solidFill>
                <a:latin typeface="Roboto Condensed Light"/>
                <a:cs typeface="Arial" charset="0"/>
                <a:sym typeface="Roboto Condensed Light"/>
                <a:hlinkClick r:id="rId3"/>
              </a:rPr>
              <a:t>salnha@salnha.ru</a:t>
            </a:r>
            <a:endParaRPr lang="en-US" sz="1600" dirty="0" smtClean="0">
              <a:solidFill>
                <a:srgbClr val="263248"/>
              </a:solidFill>
              <a:latin typeface="Roboto Condensed Light"/>
              <a:cs typeface="Arial" charset="0"/>
              <a:sym typeface="Roboto Condensed Light"/>
            </a:endParaRPr>
          </a:p>
        </p:txBody>
      </p:sp>
      <p:sp>
        <p:nvSpPr>
          <p:cNvPr id="36867" name="Shape 216"/>
          <p:cNvSpPr>
            <a:spLocks noGrp="1"/>
          </p:cNvSpPr>
          <p:nvPr>
            <p:ph type="sldNum" sz="quarter" idx="10"/>
          </p:nvPr>
        </p:nvSpPr>
        <p:spPr>
          <a:xfrm>
            <a:off x="6475413" y="4637088"/>
            <a:ext cx="1487487" cy="314325"/>
          </a:xfrm>
          <a:noFill/>
        </p:spPr>
        <p:txBody>
          <a:bodyPr/>
          <a:lstStyle/>
          <a:p>
            <a:fld id="{04B4269B-82EA-4509-A3B5-3AFA0A547863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189"/>
          <p:cNvSpPr txBox="1">
            <a:spLocks noGrp="1"/>
          </p:cNvSpPr>
          <p:nvPr>
            <p:ph type="title"/>
          </p:nvPr>
        </p:nvSpPr>
        <p:spPr>
          <a:xfrm>
            <a:off x="709613" y="371475"/>
            <a:ext cx="5257800" cy="7651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Condensed"/>
              <a:buNone/>
            </a:pPr>
            <a:r>
              <a:rPr lang="ru-RU" sz="2000" b="1" smtClean="0">
                <a:solidFill>
                  <a:srgbClr val="FFFFFF"/>
                </a:solidFill>
                <a:latin typeface="Roboto Condensed"/>
                <a:cs typeface="Arial" charset="0"/>
                <a:sym typeface="Roboto Condensed"/>
              </a:rPr>
              <a:t>КЛЮЧЕВЫЕ ОСОБЕННОСТИ</a:t>
            </a:r>
          </a:p>
        </p:txBody>
      </p:sp>
      <p:sp>
        <p:nvSpPr>
          <p:cNvPr id="8194" name="Shape 192"/>
          <p:cNvSpPr>
            <a:spLocks noGrp="1"/>
          </p:cNvSpPr>
          <p:nvPr>
            <p:ph type="sldNum" sz="quarter" idx="10"/>
          </p:nvPr>
        </p:nvSpPr>
        <p:spPr>
          <a:xfrm>
            <a:off x="6475413" y="4637088"/>
            <a:ext cx="1487487" cy="314325"/>
          </a:xfrm>
          <a:noFill/>
        </p:spPr>
        <p:txBody>
          <a:bodyPr/>
          <a:lstStyle/>
          <a:p>
            <a:fld id="{BC29540D-7856-4288-9D32-1E05995E13C7}" type="slidenum">
              <a:rPr lang="ru-RU"/>
              <a:pPr/>
              <a:t>2</a:t>
            </a:fld>
            <a:endParaRPr lang="ru-RU"/>
          </a:p>
        </p:txBody>
      </p:sp>
      <p:grpSp>
        <p:nvGrpSpPr>
          <p:cNvPr id="8195" name="Shape 194"/>
          <p:cNvGrpSpPr>
            <a:grpSpLocks/>
          </p:cNvGrpSpPr>
          <p:nvPr/>
        </p:nvGrpSpPr>
        <p:grpSpPr bwMode="auto">
          <a:xfrm>
            <a:off x="188913" y="552450"/>
            <a:ext cx="307975" cy="403225"/>
            <a:chOff x="590250" y="244200"/>
            <a:chExt cx="407975" cy="532175"/>
          </a:xfrm>
        </p:grpSpPr>
        <p:sp>
          <p:nvSpPr>
            <p:cNvPr id="8197" name="Shape 195"/>
            <p:cNvSpPr>
              <a:spLocks/>
            </p:cNvSpPr>
            <p:nvPr/>
          </p:nvSpPr>
          <p:spPr bwMode="auto">
            <a:xfrm>
              <a:off x="623125" y="313625"/>
              <a:ext cx="375100" cy="462750"/>
            </a:xfrm>
            <a:custGeom>
              <a:avLst/>
              <a:gdLst>
                <a:gd name="T0" fmla="*/ 0 w 15004"/>
                <a:gd name="T1" fmla="*/ 0 h 18510"/>
                <a:gd name="T2" fmla="*/ 15004 w 15004"/>
                <a:gd name="T3" fmla="*/ 18510 h 18510"/>
              </a:gdLst>
              <a:ahLst/>
              <a:cxnLst>
                <a:cxn ang="0">
                  <a:pos x="1" y="17536"/>
                </a:cxn>
                <a:cxn ang="0">
                  <a:pos x="1" y="17536"/>
                </a:cxn>
                <a:cxn ang="0">
                  <a:pos x="1" y="17536"/>
                </a:cxn>
                <a:cxn ang="0">
                  <a:pos x="25" y="17682"/>
                </a:cxn>
                <a:cxn ang="0">
                  <a:pos x="49" y="17852"/>
                </a:cxn>
                <a:cxn ang="0">
                  <a:pos x="123" y="18023"/>
                </a:cxn>
                <a:cxn ang="0">
                  <a:pos x="220" y="18193"/>
                </a:cxn>
                <a:cxn ang="0">
                  <a:pos x="293" y="18291"/>
                </a:cxn>
                <a:cxn ang="0">
                  <a:pos x="390" y="18364"/>
                </a:cxn>
                <a:cxn ang="0">
                  <a:pos x="488" y="18412"/>
                </a:cxn>
                <a:cxn ang="0">
                  <a:pos x="610" y="18461"/>
                </a:cxn>
                <a:cxn ang="0">
                  <a:pos x="756" y="18510"/>
                </a:cxn>
                <a:cxn ang="0">
                  <a:pos x="926" y="18510"/>
                </a:cxn>
                <a:cxn ang="0">
                  <a:pos x="14468" y="18510"/>
                </a:cxn>
                <a:cxn ang="0">
                  <a:pos x="14468" y="18510"/>
                </a:cxn>
                <a:cxn ang="0">
                  <a:pos x="14541" y="18510"/>
                </a:cxn>
                <a:cxn ang="0">
                  <a:pos x="14614" y="18485"/>
                </a:cxn>
                <a:cxn ang="0">
                  <a:pos x="14736" y="18412"/>
                </a:cxn>
                <a:cxn ang="0">
                  <a:pos x="14833" y="18291"/>
                </a:cxn>
                <a:cxn ang="0">
                  <a:pos x="14906" y="18144"/>
                </a:cxn>
                <a:cxn ang="0">
                  <a:pos x="14955" y="17974"/>
                </a:cxn>
                <a:cxn ang="0">
                  <a:pos x="14979" y="17779"/>
                </a:cxn>
                <a:cxn ang="0">
                  <a:pos x="15003" y="17438"/>
                </a:cxn>
                <a:cxn ang="0">
                  <a:pos x="15003" y="487"/>
                </a:cxn>
                <a:cxn ang="0">
                  <a:pos x="15003" y="487"/>
                </a:cxn>
                <a:cxn ang="0">
                  <a:pos x="15003" y="341"/>
                </a:cxn>
                <a:cxn ang="0">
                  <a:pos x="14979" y="219"/>
                </a:cxn>
                <a:cxn ang="0">
                  <a:pos x="14955" y="146"/>
                </a:cxn>
                <a:cxn ang="0">
                  <a:pos x="14906" y="73"/>
                </a:cxn>
                <a:cxn ang="0">
                  <a:pos x="14833" y="49"/>
                </a:cxn>
                <a:cxn ang="0">
                  <a:pos x="14736" y="24"/>
                </a:cxn>
                <a:cxn ang="0">
                  <a:pos x="14468" y="0"/>
                </a:cxn>
              </a:cxnLst>
              <a:rect l="T0" t="T1" r="T2" b="T3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198" name="Shape 196"/>
            <p:cNvSpPr>
              <a:spLocks/>
            </p:cNvSpPr>
            <p:nvPr/>
          </p:nvSpPr>
          <p:spPr bwMode="auto">
            <a:xfrm>
              <a:off x="590250" y="269775"/>
              <a:ext cx="377525" cy="462775"/>
            </a:xfrm>
            <a:custGeom>
              <a:avLst/>
              <a:gdLst>
                <a:gd name="T0" fmla="*/ 0 w 15101"/>
                <a:gd name="T1" fmla="*/ 0 h 18511"/>
                <a:gd name="T2" fmla="*/ 15101 w 15101"/>
                <a:gd name="T3" fmla="*/ 18511 h 18511"/>
              </a:gdLst>
              <a:ahLst/>
              <a:cxnLst>
                <a:cxn ang="0">
                  <a:pos x="14321" y="0"/>
                </a:cxn>
                <a:cxn ang="0">
                  <a:pos x="780" y="0"/>
                </a:cxn>
                <a:cxn ang="0">
                  <a:pos x="780" y="0"/>
                </a:cxn>
                <a:cxn ang="0">
                  <a:pos x="634" y="25"/>
                </a:cxn>
                <a:cxn ang="0">
                  <a:pos x="488" y="74"/>
                </a:cxn>
                <a:cxn ang="0">
                  <a:pos x="342" y="122"/>
                </a:cxn>
                <a:cxn ang="0">
                  <a:pos x="220" y="220"/>
                </a:cxn>
                <a:cxn ang="0">
                  <a:pos x="122" y="341"/>
                </a:cxn>
                <a:cxn ang="0">
                  <a:pos x="74" y="488"/>
                </a:cxn>
                <a:cxn ang="0">
                  <a:pos x="25" y="634"/>
                </a:cxn>
                <a:cxn ang="0">
                  <a:pos x="1" y="780"/>
                </a:cxn>
                <a:cxn ang="0">
                  <a:pos x="1" y="17731"/>
                </a:cxn>
                <a:cxn ang="0">
                  <a:pos x="1" y="17731"/>
                </a:cxn>
                <a:cxn ang="0">
                  <a:pos x="25" y="17877"/>
                </a:cxn>
                <a:cxn ang="0">
                  <a:pos x="74" y="18023"/>
                </a:cxn>
                <a:cxn ang="0">
                  <a:pos x="122" y="18169"/>
                </a:cxn>
                <a:cxn ang="0">
                  <a:pos x="220" y="18291"/>
                </a:cxn>
                <a:cxn ang="0">
                  <a:pos x="342" y="18388"/>
                </a:cxn>
                <a:cxn ang="0">
                  <a:pos x="488" y="18437"/>
                </a:cxn>
                <a:cxn ang="0">
                  <a:pos x="634" y="18486"/>
                </a:cxn>
                <a:cxn ang="0">
                  <a:pos x="780" y="18510"/>
                </a:cxn>
                <a:cxn ang="0">
                  <a:pos x="14321" y="18510"/>
                </a:cxn>
                <a:cxn ang="0">
                  <a:pos x="14321" y="18510"/>
                </a:cxn>
                <a:cxn ang="0">
                  <a:pos x="14467" y="18486"/>
                </a:cxn>
                <a:cxn ang="0">
                  <a:pos x="14614" y="18437"/>
                </a:cxn>
                <a:cxn ang="0">
                  <a:pos x="14760" y="18388"/>
                </a:cxn>
                <a:cxn ang="0">
                  <a:pos x="14881" y="18291"/>
                </a:cxn>
                <a:cxn ang="0">
                  <a:pos x="14979" y="18169"/>
                </a:cxn>
                <a:cxn ang="0">
                  <a:pos x="15028" y="18023"/>
                </a:cxn>
                <a:cxn ang="0">
                  <a:pos x="15076" y="17877"/>
                </a:cxn>
                <a:cxn ang="0">
                  <a:pos x="15101" y="17731"/>
                </a:cxn>
                <a:cxn ang="0">
                  <a:pos x="15101" y="780"/>
                </a:cxn>
                <a:cxn ang="0">
                  <a:pos x="15101" y="780"/>
                </a:cxn>
                <a:cxn ang="0">
                  <a:pos x="15076" y="634"/>
                </a:cxn>
                <a:cxn ang="0">
                  <a:pos x="15028" y="488"/>
                </a:cxn>
                <a:cxn ang="0">
                  <a:pos x="14979" y="341"/>
                </a:cxn>
                <a:cxn ang="0">
                  <a:pos x="14881" y="220"/>
                </a:cxn>
                <a:cxn ang="0">
                  <a:pos x="14760" y="122"/>
                </a:cxn>
                <a:cxn ang="0">
                  <a:pos x="14614" y="74"/>
                </a:cxn>
                <a:cxn ang="0">
                  <a:pos x="14467" y="25"/>
                </a:cxn>
                <a:cxn ang="0">
                  <a:pos x="14321" y="0"/>
                </a:cxn>
                <a:cxn ang="0">
                  <a:pos x="14321" y="0"/>
                </a:cxn>
              </a:cxnLst>
              <a:rect l="T0" t="T1" r="T2" b="T3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199" name="Shape 197"/>
            <p:cNvSpPr>
              <a:spLocks/>
            </p:cNvSpPr>
            <p:nvPr/>
          </p:nvSpPr>
          <p:spPr bwMode="auto">
            <a:xfrm>
              <a:off x="796650" y="274025"/>
              <a:ext cx="45100" cy="45100"/>
            </a:xfrm>
            <a:custGeom>
              <a:avLst/>
              <a:gdLst>
                <a:gd name="T0" fmla="*/ 0 w 1804"/>
                <a:gd name="T1" fmla="*/ 0 h 1804"/>
                <a:gd name="T2" fmla="*/ 1804 w 1804"/>
                <a:gd name="T3" fmla="*/ 1804 h 1804"/>
              </a:gdLst>
              <a:ahLst/>
              <a:cxnLst>
                <a:cxn ang="0">
                  <a:pos x="902" y="1"/>
                </a:cxn>
                <a:cxn ang="0">
                  <a:pos x="902" y="1"/>
                </a:cxn>
                <a:cxn ang="0">
                  <a:pos x="1073" y="25"/>
                </a:cxn>
                <a:cxn ang="0">
                  <a:pos x="1243" y="74"/>
                </a:cxn>
                <a:cxn ang="0">
                  <a:pos x="1414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9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9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4" y="1657"/>
                </a:cxn>
                <a:cxn ang="0">
                  <a:pos x="1243" y="1730"/>
                </a:cxn>
                <a:cxn ang="0">
                  <a:pos x="1073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2" y="1779"/>
                </a:cxn>
                <a:cxn ang="0">
                  <a:pos x="561" y="1730"/>
                </a:cxn>
                <a:cxn ang="0">
                  <a:pos x="391" y="1657"/>
                </a:cxn>
                <a:cxn ang="0">
                  <a:pos x="269" y="1535"/>
                </a:cxn>
                <a:cxn ang="0">
                  <a:pos x="147" y="1414"/>
                </a:cxn>
                <a:cxn ang="0">
                  <a:pos x="74" y="1243"/>
                </a:cxn>
                <a:cxn ang="0">
                  <a:pos x="25" y="1073"/>
                </a:cxn>
                <a:cxn ang="0">
                  <a:pos x="1" y="902"/>
                </a:cxn>
                <a:cxn ang="0">
                  <a:pos x="1" y="902"/>
                </a:cxn>
                <a:cxn ang="0">
                  <a:pos x="25" y="732"/>
                </a:cxn>
                <a:cxn ang="0">
                  <a:pos x="74" y="561"/>
                </a:cxn>
                <a:cxn ang="0">
                  <a:pos x="147" y="391"/>
                </a:cxn>
                <a:cxn ang="0">
                  <a:pos x="269" y="269"/>
                </a:cxn>
                <a:cxn ang="0">
                  <a:pos x="391" y="147"/>
                </a:cxn>
                <a:cxn ang="0">
                  <a:pos x="561" y="74"/>
                </a:cxn>
                <a:cxn ang="0">
                  <a:pos x="732" y="25"/>
                </a:cxn>
                <a:cxn ang="0">
                  <a:pos x="902" y="1"/>
                </a:cxn>
                <a:cxn ang="0">
                  <a:pos x="902" y="1"/>
                </a:cxn>
              </a:cxnLst>
              <a:rect l="T0" t="T1" r="T2" b="T3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200" name="Shape 198"/>
            <p:cNvSpPr>
              <a:spLocks/>
            </p:cNvSpPr>
            <p:nvPr/>
          </p:nvSpPr>
          <p:spPr bwMode="auto">
            <a:xfrm>
              <a:off x="713850" y="274025"/>
              <a:ext cx="45075" cy="45100"/>
            </a:xfrm>
            <a:custGeom>
              <a:avLst/>
              <a:gdLst>
                <a:gd name="T0" fmla="*/ 0 w 1803"/>
                <a:gd name="T1" fmla="*/ 0 h 1804"/>
                <a:gd name="T2" fmla="*/ 1803 w 1803"/>
                <a:gd name="T3" fmla="*/ 1804 h 1804"/>
              </a:gdLst>
              <a:ahLst/>
              <a:cxnLst>
                <a:cxn ang="0">
                  <a:pos x="902" y="1"/>
                </a:cxn>
                <a:cxn ang="0">
                  <a:pos x="902" y="1"/>
                </a:cxn>
                <a:cxn ang="0">
                  <a:pos x="1072" y="25"/>
                </a:cxn>
                <a:cxn ang="0">
                  <a:pos x="1243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9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9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3" y="1730"/>
                </a:cxn>
                <a:cxn ang="0">
                  <a:pos x="1072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1" y="1779"/>
                </a:cxn>
                <a:cxn ang="0">
                  <a:pos x="561" y="1730"/>
                </a:cxn>
                <a:cxn ang="0">
                  <a:pos x="390" y="1657"/>
                </a:cxn>
                <a:cxn ang="0">
                  <a:pos x="269" y="1535"/>
                </a:cxn>
                <a:cxn ang="0">
                  <a:pos x="147" y="1414"/>
                </a:cxn>
                <a:cxn ang="0">
                  <a:pos x="74" y="1243"/>
                </a:cxn>
                <a:cxn ang="0">
                  <a:pos x="25" y="1073"/>
                </a:cxn>
                <a:cxn ang="0">
                  <a:pos x="1" y="902"/>
                </a:cxn>
                <a:cxn ang="0">
                  <a:pos x="1" y="902"/>
                </a:cxn>
                <a:cxn ang="0">
                  <a:pos x="25" y="732"/>
                </a:cxn>
                <a:cxn ang="0">
                  <a:pos x="74" y="561"/>
                </a:cxn>
                <a:cxn ang="0">
                  <a:pos x="147" y="391"/>
                </a:cxn>
                <a:cxn ang="0">
                  <a:pos x="269" y="269"/>
                </a:cxn>
                <a:cxn ang="0">
                  <a:pos x="390" y="147"/>
                </a:cxn>
                <a:cxn ang="0">
                  <a:pos x="561" y="74"/>
                </a:cxn>
                <a:cxn ang="0">
                  <a:pos x="731" y="25"/>
                </a:cxn>
                <a:cxn ang="0">
                  <a:pos x="902" y="1"/>
                </a:cxn>
                <a:cxn ang="0">
                  <a:pos x="902" y="1"/>
                </a:cxn>
              </a:cxnLst>
              <a:rect l="T0" t="T1" r="T2" b="T3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201" name="Shape 199"/>
            <p:cNvSpPr>
              <a:spLocks/>
            </p:cNvSpPr>
            <p:nvPr/>
          </p:nvSpPr>
          <p:spPr bwMode="auto">
            <a:xfrm>
              <a:off x="631050" y="274025"/>
              <a:ext cx="45075" cy="45100"/>
            </a:xfrm>
            <a:custGeom>
              <a:avLst/>
              <a:gdLst>
                <a:gd name="T0" fmla="*/ 0 w 1803"/>
                <a:gd name="T1" fmla="*/ 0 h 1804"/>
                <a:gd name="T2" fmla="*/ 1803 w 1803"/>
                <a:gd name="T3" fmla="*/ 1804 h 1804"/>
              </a:gdLst>
              <a:ahLst/>
              <a:cxnLst>
                <a:cxn ang="0">
                  <a:pos x="0" y="902"/>
                </a:cxn>
                <a:cxn ang="0">
                  <a:pos x="0" y="902"/>
                </a:cxn>
                <a:cxn ang="0">
                  <a:pos x="25" y="732"/>
                </a:cxn>
                <a:cxn ang="0">
                  <a:pos x="73" y="561"/>
                </a:cxn>
                <a:cxn ang="0">
                  <a:pos x="147" y="391"/>
                </a:cxn>
                <a:cxn ang="0">
                  <a:pos x="268" y="269"/>
                </a:cxn>
                <a:cxn ang="0">
                  <a:pos x="390" y="147"/>
                </a:cxn>
                <a:cxn ang="0">
                  <a:pos x="561" y="74"/>
                </a:cxn>
                <a:cxn ang="0">
                  <a:pos x="731" y="25"/>
                </a:cxn>
                <a:cxn ang="0">
                  <a:pos x="902" y="1"/>
                </a:cxn>
                <a:cxn ang="0">
                  <a:pos x="902" y="1"/>
                </a:cxn>
                <a:cxn ang="0">
                  <a:pos x="1072" y="25"/>
                </a:cxn>
                <a:cxn ang="0">
                  <a:pos x="1243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8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8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3" y="1730"/>
                </a:cxn>
                <a:cxn ang="0">
                  <a:pos x="1072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1" y="1779"/>
                </a:cxn>
                <a:cxn ang="0">
                  <a:pos x="561" y="1730"/>
                </a:cxn>
                <a:cxn ang="0">
                  <a:pos x="390" y="1657"/>
                </a:cxn>
                <a:cxn ang="0">
                  <a:pos x="268" y="1535"/>
                </a:cxn>
                <a:cxn ang="0">
                  <a:pos x="147" y="1414"/>
                </a:cxn>
                <a:cxn ang="0">
                  <a:pos x="73" y="1243"/>
                </a:cxn>
                <a:cxn ang="0">
                  <a:pos x="25" y="1073"/>
                </a:cxn>
                <a:cxn ang="0">
                  <a:pos x="0" y="902"/>
                </a:cxn>
                <a:cxn ang="0">
                  <a:pos x="0" y="902"/>
                </a:cxn>
              </a:cxnLst>
              <a:rect l="T0" t="T1" r="T2" b="T3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202" name="Shape 200"/>
            <p:cNvSpPr>
              <a:spLocks/>
            </p:cNvSpPr>
            <p:nvPr/>
          </p:nvSpPr>
          <p:spPr bwMode="auto">
            <a:xfrm>
              <a:off x="649925" y="590050"/>
              <a:ext cx="133975" cy="25"/>
            </a:xfrm>
            <a:custGeom>
              <a:avLst/>
              <a:gdLst>
                <a:gd name="T0" fmla="*/ 0 w 5359"/>
                <a:gd name="T1" fmla="*/ 0 h 1"/>
                <a:gd name="T2" fmla="*/ 5359 w 5359"/>
                <a:gd name="T3" fmla="*/ 1 h 1"/>
              </a:gdLst>
              <a:ahLst/>
              <a:cxnLst>
                <a:cxn ang="0">
                  <a:pos x="5358" y="0"/>
                </a:cxn>
                <a:cxn ang="0">
                  <a:pos x="0" y="0"/>
                </a:cxn>
              </a:cxnLst>
              <a:rect l="T0" t="T1" r="T2" b="T3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203" name="Shape 201"/>
            <p:cNvSpPr>
              <a:spLocks/>
            </p:cNvSpPr>
            <p:nvPr/>
          </p:nvSpPr>
          <p:spPr bwMode="auto">
            <a:xfrm>
              <a:off x="649925" y="534625"/>
              <a:ext cx="255750" cy="25"/>
            </a:xfrm>
            <a:custGeom>
              <a:avLst/>
              <a:gdLst>
                <a:gd name="T0" fmla="*/ 0 w 10230"/>
                <a:gd name="T1" fmla="*/ 0 h 1"/>
                <a:gd name="T2" fmla="*/ 10230 w 10230"/>
                <a:gd name="T3" fmla="*/ 1 h 1"/>
              </a:gdLst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T0" t="T1" r="T2" b="T3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204" name="Shape 202"/>
            <p:cNvSpPr>
              <a:spLocks/>
            </p:cNvSpPr>
            <p:nvPr/>
          </p:nvSpPr>
          <p:spPr bwMode="auto">
            <a:xfrm>
              <a:off x="649925" y="479825"/>
              <a:ext cx="255750" cy="25"/>
            </a:xfrm>
            <a:custGeom>
              <a:avLst/>
              <a:gdLst>
                <a:gd name="T0" fmla="*/ 0 w 10230"/>
                <a:gd name="T1" fmla="*/ 0 h 1"/>
                <a:gd name="T2" fmla="*/ 10230 w 10230"/>
                <a:gd name="T3" fmla="*/ 1 h 1"/>
              </a:gdLst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T0" t="T1" r="T2" b="T3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205" name="Shape 203"/>
            <p:cNvSpPr>
              <a:spLocks/>
            </p:cNvSpPr>
            <p:nvPr/>
          </p:nvSpPr>
          <p:spPr bwMode="auto">
            <a:xfrm>
              <a:off x="649925" y="424425"/>
              <a:ext cx="255750" cy="25"/>
            </a:xfrm>
            <a:custGeom>
              <a:avLst/>
              <a:gdLst>
                <a:gd name="T0" fmla="*/ 0 w 10230"/>
                <a:gd name="T1" fmla="*/ 0 h 1"/>
                <a:gd name="T2" fmla="*/ 10230 w 10230"/>
                <a:gd name="T3" fmla="*/ 1 h 1"/>
              </a:gdLst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T0" t="T1" r="T2" b="T3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206" name="Shape 204"/>
            <p:cNvSpPr>
              <a:spLocks/>
            </p:cNvSpPr>
            <p:nvPr/>
          </p:nvSpPr>
          <p:spPr bwMode="auto">
            <a:xfrm>
              <a:off x="879475" y="274025"/>
              <a:ext cx="45075" cy="45100"/>
            </a:xfrm>
            <a:custGeom>
              <a:avLst/>
              <a:gdLst>
                <a:gd name="T0" fmla="*/ 0 w 1803"/>
                <a:gd name="T1" fmla="*/ 0 h 1804"/>
                <a:gd name="T2" fmla="*/ 1803 w 1803"/>
                <a:gd name="T3" fmla="*/ 1804 h 1804"/>
              </a:gdLst>
              <a:ahLst/>
              <a:cxnLst>
                <a:cxn ang="0">
                  <a:pos x="901" y="1803"/>
                </a:cxn>
                <a:cxn ang="0">
                  <a:pos x="901" y="1803"/>
                </a:cxn>
                <a:cxn ang="0">
                  <a:pos x="731" y="1779"/>
                </a:cxn>
                <a:cxn ang="0">
                  <a:pos x="560" y="1730"/>
                </a:cxn>
                <a:cxn ang="0">
                  <a:pos x="390" y="1657"/>
                </a:cxn>
                <a:cxn ang="0">
                  <a:pos x="268" y="1535"/>
                </a:cxn>
                <a:cxn ang="0">
                  <a:pos x="146" y="1414"/>
                </a:cxn>
                <a:cxn ang="0">
                  <a:pos x="73" y="1243"/>
                </a:cxn>
                <a:cxn ang="0">
                  <a:pos x="25" y="1073"/>
                </a:cxn>
                <a:cxn ang="0">
                  <a:pos x="0" y="902"/>
                </a:cxn>
                <a:cxn ang="0">
                  <a:pos x="0" y="902"/>
                </a:cxn>
                <a:cxn ang="0">
                  <a:pos x="25" y="732"/>
                </a:cxn>
                <a:cxn ang="0">
                  <a:pos x="73" y="561"/>
                </a:cxn>
                <a:cxn ang="0">
                  <a:pos x="146" y="391"/>
                </a:cxn>
                <a:cxn ang="0">
                  <a:pos x="268" y="269"/>
                </a:cxn>
                <a:cxn ang="0">
                  <a:pos x="390" y="147"/>
                </a:cxn>
                <a:cxn ang="0">
                  <a:pos x="560" y="74"/>
                </a:cxn>
                <a:cxn ang="0">
                  <a:pos x="731" y="25"/>
                </a:cxn>
                <a:cxn ang="0">
                  <a:pos x="901" y="1"/>
                </a:cxn>
                <a:cxn ang="0">
                  <a:pos x="901" y="1"/>
                </a:cxn>
                <a:cxn ang="0">
                  <a:pos x="1072" y="25"/>
                </a:cxn>
                <a:cxn ang="0">
                  <a:pos x="1242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6" y="391"/>
                </a:cxn>
                <a:cxn ang="0">
                  <a:pos x="1729" y="561"/>
                </a:cxn>
                <a:cxn ang="0">
                  <a:pos x="1778" y="732"/>
                </a:cxn>
                <a:cxn ang="0">
                  <a:pos x="1802" y="902"/>
                </a:cxn>
                <a:cxn ang="0">
                  <a:pos x="1802" y="902"/>
                </a:cxn>
                <a:cxn ang="0">
                  <a:pos x="1778" y="1073"/>
                </a:cxn>
                <a:cxn ang="0">
                  <a:pos x="1729" y="1243"/>
                </a:cxn>
                <a:cxn ang="0">
                  <a:pos x="1656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2" y="1730"/>
                </a:cxn>
                <a:cxn ang="0">
                  <a:pos x="1072" y="1779"/>
                </a:cxn>
                <a:cxn ang="0">
                  <a:pos x="901" y="1803"/>
                </a:cxn>
                <a:cxn ang="0">
                  <a:pos x="901" y="1803"/>
                </a:cxn>
              </a:cxnLst>
              <a:rect l="T0" t="T1" r="T2" b="T3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207" name="Shape 205"/>
            <p:cNvSpPr>
              <a:spLocks/>
            </p:cNvSpPr>
            <p:nvPr/>
          </p:nvSpPr>
          <p:spPr bwMode="auto">
            <a:xfrm>
              <a:off x="654800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0" y="1"/>
                </a:cxn>
                <a:cxn ang="0">
                  <a:pos x="0" y="2046"/>
                </a:cxn>
              </a:cxnLst>
              <a:rect l="T0" t="T1" r="T2" b="T3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208" name="Shape 206"/>
            <p:cNvSpPr>
              <a:spLocks/>
            </p:cNvSpPr>
            <p:nvPr/>
          </p:nvSpPr>
          <p:spPr bwMode="auto">
            <a:xfrm>
              <a:off x="737600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1" y="1"/>
                </a:cxn>
                <a:cxn ang="0">
                  <a:pos x="1" y="2046"/>
                </a:cxn>
              </a:cxnLst>
              <a:rect l="T0" t="T1" r="T2" b="T3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209" name="Shape 207"/>
            <p:cNvSpPr>
              <a:spLocks/>
            </p:cNvSpPr>
            <p:nvPr/>
          </p:nvSpPr>
          <p:spPr bwMode="auto">
            <a:xfrm>
              <a:off x="820400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1" y="1"/>
                </a:cxn>
                <a:cxn ang="0">
                  <a:pos x="1" y="2046"/>
                </a:cxn>
              </a:cxnLst>
              <a:rect l="T0" t="T1" r="T2" b="T3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210" name="Shape 208"/>
            <p:cNvSpPr>
              <a:spLocks/>
            </p:cNvSpPr>
            <p:nvPr/>
          </p:nvSpPr>
          <p:spPr bwMode="auto">
            <a:xfrm>
              <a:off x="903225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0" y="1"/>
                </a:cxn>
                <a:cxn ang="0">
                  <a:pos x="0" y="2046"/>
                </a:cxn>
              </a:cxnLst>
              <a:rect l="T0" t="T1" r="T2" b="T3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8196" name="Текст 1"/>
          <p:cNvSpPr txBox="1">
            <a:spLocks noGrp="1"/>
          </p:cNvSpPr>
          <p:nvPr>
            <p:ph type="body" idx="1"/>
          </p:nvPr>
        </p:nvSpPr>
        <p:spPr>
          <a:xfrm>
            <a:off x="441325" y="1398588"/>
            <a:ext cx="5508625" cy="2863850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rgbClr val="C7D3E6"/>
              </a:buClr>
              <a:buFont typeface="Roboto Condensed Light"/>
              <a:buChar char="▰"/>
              <a:tabLst>
                <a:tab pos="1077913" algn="l"/>
              </a:tabLst>
            </a:pPr>
            <a:r>
              <a:rPr lang="ru-RU" sz="1300" smtClean="0">
                <a:solidFill>
                  <a:schemeClr val="tx1"/>
                </a:solidFill>
                <a:latin typeface="Roboto Condensed Light"/>
                <a:cs typeface="Arial" charset="0"/>
                <a:sym typeface="Roboto Condensed Light"/>
              </a:rPr>
              <a:t>Централизованная БД, содержащая технологические данные и сигнализации для вывода информации за пределы операторной</a:t>
            </a:r>
          </a:p>
          <a:p>
            <a:pPr eaLnBrk="1" hangingPunct="1">
              <a:spcAft>
                <a:spcPct val="0"/>
              </a:spcAft>
              <a:buClr>
                <a:srgbClr val="C7D3E6"/>
              </a:buClr>
              <a:buFont typeface="Roboto Condensed Light"/>
              <a:buChar char="▰"/>
              <a:tabLst>
                <a:tab pos="1077913" algn="l"/>
              </a:tabLst>
            </a:pPr>
            <a:r>
              <a:rPr lang="ru-RU" sz="1300" smtClean="0">
                <a:solidFill>
                  <a:schemeClr val="tx1"/>
                </a:solidFill>
                <a:latin typeface="Roboto Condensed Light"/>
                <a:cs typeface="Arial" charset="0"/>
                <a:sym typeface="Roboto Condensed Light"/>
              </a:rPr>
              <a:t>Интерфейс связи с АСУТП </a:t>
            </a:r>
            <a:r>
              <a:rPr lang="en-GB" sz="1300" smtClean="0">
                <a:solidFill>
                  <a:schemeClr val="tx1"/>
                </a:solidFill>
                <a:latin typeface="Roboto Condensed Light"/>
                <a:cs typeface="Arial" charset="0"/>
                <a:sym typeface="Roboto Condensed Light"/>
              </a:rPr>
              <a:t>OPC DA</a:t>
            </a:r>
          </a:p>
          <a:p>
            <a:pPr eaLnBrk="1" hangingPunct="1">
              <a:spcAft>
                <a:spcPct val="0"/>
              </a:spcAft>
              <a:buClr>
                <a:srgbClr val="C7D3E6"/>
              </a:buClr>
              <a:buFont typeface="Roboto Condensed Light"/>
              <a:buChar char="▰"/>
              <a:tabLst>
                <a:tab pos="1077913" algn="l"/>
              </a:tabLst>
            </a:pPr>
            <a:r>
              <a:rPr lang="ru-RU" sz="1300" smtClean="0">
                <a:solidFill>
                  <a:schemeClr val="tx1"/>
                </a:solidFill>
                <a:latin typeface="Roboto Condensed Light"/>
                <a:ea typeface="MS PGothic" pitchFamily="34" charset="-128"/>
                <a:cs typeface="Roboto Condensed Light"/>
                <a:sym typeface="Roboto Condensed Light"/>
              </a:rPr>
              <a:t>Масштабирование за счет поддержки мультисерверной конфигурации</a:t>
            </a:r>
            <a:endParaRPr lang="en-GB" sz="1300" b="1" smtClean="0">
              <a:solidFill>
                <a:srgbClr val="0070C0"/>
              </a:solidFill>
              <a:latin typeface="Roboto Condensed Light"/>
              <a:cs typeface="Arial" charset="0"/>
              <a:sym typeface="Roboto Condensed Light"/>
            </a:endParaRPr>
          </a:p>
          <a:p>
            <a:pPr eaLnBrk="1" hangingPunct="1">
              <a:spcAft>
                <a:spcPct val="0"/>
              </a:spcAft>
              <a:buClr>
                <a:srgbClr val="C7D3E6"/>
              </a:buClr>
              <a:buFont typeface="Roboto Condensed Light"/>
              <a:buChar char="▰"/>
              <a:tabLst>
                <a:tab pos="1077913" algn="l"/>
              </a:tabLst>
            </a:pPr>
            <a:r>
              <a:rPr lang="ru-RU" sz="1300" smtClean="0">
                <a:solidFill>
                  <a:schemeClr val="tx1"/>
                </a:solidFill>
                <a:latin typeface="Roboto Condensed Light"/>
                <a:cs typeface="Arial" charset="0"/>
                <a:sym typeface="Roboto Condensed Light"/>
              </a:rPr>
              <a:t>Долговременное хранение данных</a:t>
            </a:r>
          </a:p>
          <a:p>
            <a:pPr eaLnBrk="1" hangingPunct="1">
              <a:spcAft>
                <a:spcPct val="0"/>
              </a:spcAft>
              <a:buClr>
                <a:srgbClr val="C7D3E6"/>
              </a:buClr>
              <a:buFont typeface="Roboto Condensed Light"/>
              <a:buChar char="▰"/>
              <a:tabLst>
                <a:tab pos="1077913" algn="l"/>
              </a:tabLst>
            </a:pPr>
            <a:r>
              <a:rPr lang="ru-RU" sz="1300" smtClean="0">
                <a:solidFill>
                  <a:schemeClr val="tx1"/>
                </a:solidFill>
                <a:latin typeface="Roboto Condensed Light"/>
                <a:cs typeface="Arial" charset="0"/>
                <a:sym typeface="Roboto Condensed Light"/>
              </a:rPr>
              <a:t>Распределение информации пользователям и сторонним системам</a:t>
            </a:r>
          </a:p>
          <a:p>
            <a:pPr eaLnBrk="1" hangingPunct="1">
              <a:spcAft>
                <a:spcPct val="0"/>
              </a:spcAft>
              <a:buClr>
                <a:srgbClr val="C7D3E6"/>
              </a:buClr>
              <a:buFont typeface="Roboto Condensed Light"/>
              <a:buChar char="▰"/>
              <a:tabLst>
                <a:tab pos="1077913" algn="l"/>
              </a:tabLst>
            </a:pPr>
            <a:r>
              <a:rPr lang="ru-RU" sz="1300" smtClean="0">
                <a:solidFill>
                  <a:schemeClr val="tx1"/>
                </a:solidFill>
                <a:latin typeface="Roboto Condensed Light"/>
                <a:cs typeface="Arial" charset="0"/>
                <a:sym typeface="Roboto Condensed Light"/>
              </a:rPr>
              <a:t>Визуализация с использованием Монитора Архива и </a:t>
            </a:r>
            <a:r>
              <a:rPr lang="en-GB" sz="1300" smtClean="0">
                <a:solidFill>
                  <a:schemeClr val="tx1"/>
                </a:solidFill>
                <a:latin typeface="Roboto Condensed Light"/>
                <a:cs typeface="Arial" charset="0"/>
                <a:sym typeface="Roboto Condensed Light"/>
              </a:rPr>
              <a:t>Microsoft Excel add-in</a:t>
            </a:r>
            <a:endParaRPr lang="ru-RU" sz="1300" smtClean="0">
              <a:solidFill>
                <a:schemeClr val="tx1"/>
              </a:solidFill>
              <a:latin typeface="Roboto Condensed Light"/>
              <a:cs typeface="Arial" charset="0"/>
              <a:sym typeface="Roboto Condensed Light"/>
            </a:endParaRPr>
          </a:p>
          <a:p>
            <a:pPr eaLnBrk="1" hangingPunct="1">
              <a:spcAft>
                <a:spcPct val="0"/>
              </a:spcAft>
              <a:buClr>
                <a:srgbClr val="C7D3E6"/>
              </a:buClr>
              <a:buFont typeface="Roboto Condensed Light"/>
              <a:buChar char="▰"/>
              <a:tabLst>
                <a:tab pos="1077913" algn="l"/>
              </a:tabLst>
            </a:pPr>
            <a:r>
              <a:rPr lang="ru-RU" sz="1300" smtClean="0">
                <a:solidFill>
                  <a:schemeClr val="tx1"/>
                </a:solidFill>
                <a:latin typeface="Roboto Condensed Light"/>
                <a:cs typeface="Arial" charset="0"/>
                <a:sym typeface="Roboto Condensed Light"/>
              </a:rPr>
              <a:t>Предоставление данных сторонним системам через</a:t>
            </a:r>
            <a:r>
              <a:rPr lang="en-GB" sz="1300" smtClean="0">
                <a:solidFill>
                  <a:schemeClr val="tx1"/>
                </a:solidFill>
                <a:latin typeface="Roboto Condensed Light"/>
                <a:cs typeface="Arial" charset="0"/>
                <a:sym typeface="Roboto Condensed Light"/>
              </a:rPr>
              <a:t> API</a:t>
            </a:r>
            <a:r>
              <a:rPr lang="ru-RU" sz="1300" smtClean="0">
                <a:solidFill>
                  <a:schemeClr val="tx1"/>
                </a:solidFill>
                <a:latin typeface="Roboto Condensed Light"/>
                <a:cs typeface="Arial" charset="0"/>
                <a:sym typeface="Roboto Condensed Ligh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216"/>
          <p:cNvSpPr>
            <a:spLocks noGrp="1"/>
          </p:cNvSpPr>
          <p:nvPr>
            <p:ph type="sldNum" sz="quarter" idx="10"/>
          </p:nvPr>
        </p:nvSpPr>
        <p:spPr>
          <a:xfrm>
            <a:off x="6475413" y="4637088"/>
            <a:ext cx="1487487" cy="314325"/>
          </a:xfrm>
          <a:noFill/>
        </p:spPr>
        <p:txBody>
          <a:bodyPr/>
          <a:lstStyle/>
          <a:p>
            <a:fld id="{28A9F904-88EA-4F47-8B31-5DF4CE8C4940}" type="slidenum">
              <a:rPr lang="ru-RU"/>
              <a:pPr/>
              <a:t>3</a:t>
            </a:fld>
            <a:endParaRPr lang="ru-RU"/>
          </a:p>
        </p:txBody>
      </p:sp>
      <p:pic>
        <p:nvPicPr>
          <p:cNvPr id="10242" name="Picture 2" descr="D:\SCOOP\#pic\img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762000"/>
            <a:ext cx="6477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216"/>
          <p:cNvSpPr>
            <a:spLocks noGrp="1"/>
          </p:cNvSpPr>
          <p:nvPr>
            <p:ph type="sldNum" sz="quarter" idx="10"/>
          </p:nvPr>
        </p:nvSpPr>
        <p:spPr>
          <a:xfrm>
            <a:off x="6475413" y="4637088"/>
            <a:ext cx="1487487" cy="314325"/>
          </a:xfrm>
          <a:noFill/>
        </p:spPr>
        <p:txBody>
          <a:bodyPr/>
          <a:lstStyle/>
          <a:p>
            <a:fld id="{7BA7149C-C7F5-4BA2-830F-A42078933DED}" type="slidenum">
              <a:rPr lang="ru-RU"/>
              <a:pPr/>
              <a:t>4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685800"/>
            <a:ext cx="6065837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189"/>
          <p:cNvSpPr txBox="1">
            <a:spLocks noGrp="1"/>
          </p:cNvSpPr>
          <p:nvPr>
            <p:ph type="title"/>
          </p:nvPr>
        </p:nvSpPr>
        <p:spPr>
          <a:xfrm>
            <a:off x="709613" y="371475"/>
            <a:ext cx="5257800" cy="7651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Condensed"/>
              <a:buNone/>
            </a:pPr>
            <a:r>
              <a:rPr lang="ru-RU" sz="2000" b="1" smtClean="0">
                <a:solidFill>
                  <a:srgbClr val="FFFFFF"/>
                </a:solidFill>
                <a:latin typeface="Roboto Condensed"/>
                <a:cs typeface="Arial" charset="0"/>
                <a:sym typeface="Roboto Condensed"/>
              </a:rPr>
              <a:t>Многокомпонентность</a:t>
            </a:r>
          </a:p>
        </p:txBody>
      </p:sp>
      <p:sp>
        <p:nvSpPr>
          <p:cNvPr id="14338" name="Shape 192"/>
          <p:cNvSpPr>
            <a:spLocks noGrp="1"/>
          </p:cNvSpPr>
          <p:nvPr>
            <p:ph type="sldNum" sz="quarter" idx="10"/>
          </p:nvPr>
        </p:nvSpPr>
        <p:spPr>
          <a:xfrm>
            <a:off x="6475413" y="4637088"/>
            <a:ext cx="1487487" cy="314325"/>
          </a:xfrm>
          <a:noFill/>
        </p:spPr>
        <p:txBody>
          <a:bodyPr/>
          <a:lstStyle/>
          <a:p>
            <a:fld id="{278C88EA-857D-4EDA-9C27-BBABC1C5E27C}" type="slidenum">
              <a:rPr lang="ru-RU"/>
              <a:pPr/>
              <a:t>5</a:t>
            </a:fld>
            <a:endParaRPr lang="ru-RU"/>
          </a:p>
        </p:txBody>
      </p:sp>
      <p:grpSp>
        <p:nvGrpSpPr>
          <p:cNvPr id="14339" name="Shape 194"/>
          <p:cNvGrpSpPr>
            <a:grpSpLocks/>
          </p:cNvGrpSpPr>
          <p:nvPr/>
        </p:nvGrpSpPr>
        <p:grpSpPr bwMode="auto">
          <a:xfrm>
            <a:off x="188913" y="552450"/>
            <a:ext cx="307975" cy="403225"/>
            <a:chOff x="590250" y="244200"/>
            <a:chExt cx="407975" cy="532175"/>
          </a:xfrm>
        </p:grpSpPr>
        <p:sp>
          <p:nvSpPr>
            <p:cNvPr id="14341" name="Shape 195"/>
            <p:cNvSpPr>
              <a:spLocks/>
            </p:cNvSpPr>
            <p:nvPr/>
          </p:nvSpPr>
          <p:spPr bwMode="auto">
            <a:xfrm>
              <a:off x="623125" y="313625"/>
              <a:ext cx="375100" cy="462750"/>
            </a:xfrm>
            <a:custGeom>
              <a:avLst/>
              <a:gdLst>
                <a:gd name="T0" fmla="*/ 0 w 15004"/>
                <a:gd name="T1" fmla="*/ 0 h 18510"/>
                <a:gd name="T2" fmla="*/ 15004 w 15004"/>
                <a:gd name="T3" fmla="*/ 18510 h 18510"/>
              </a:gdLst>
              <a:ahLst/>
              <a:cxnLst>
                <a:cxn ang="0">
                  <a:pos x="1" y="17536"/>
                </a:cxn>
                <a:cxn ang="0">
                  <a:pos x="1" y="17536"/>
                </a:cxn>
                <a:cxn ang="0">
                  <a:pos x="1" y="17536"/>
                </a:cxn>
                <a:cxn ang="0">
                  <a:pos x="25" y="17682"/>
                </a:cxn>
                <a:cxn ang="0">
                  <a:pos x="49" y="17852"/>
                </a:cxn>
                <a:cxn ang="0">
                  <a:pos x="123" y="18023"/>
                </a:cxn>
                <a:cxn ang="0">
                  <a:pos x="220" y="18193"/>
                </a:cxn>
                <a:cxn ang="0">
                  <a:pos x="293" y="18291"/>
                </a:cxn>
                <a:cxn ang="0">
                  <a:pos x="390" y="18364"/>
                </a:cxn>
                <a:cxn ang="0">
                  <a:pos x="488" y="18412"/>
                </a:cxn>
                <a:cxn ang="0">
                  <a:pos x="610" y="18461"/>
                </a:cxn>
                <a:cxn ang="0">
                  <a:pos x="756" y="18510"/>
                </a:cxn>
                <a:cxn ang="0">
                  <a:pos x="926" y="18510"/>
                </a:cxn>
                <a:cxn ang="0">
                  <a:pos x="14468" y="18510"/>
                </a:cxn>
                <a:cxn ang="0">
                  <a:pos x="14468" y="18510"/>
                </a:cxn>
                <a:cxn ang="0">
                  <a:pos x="14541" y="18510"/>
                </a:cxn>
                <a:cxn ang="0">
                  <a:pos x="14614" y="18485"/>
                </a:cxn>
                <a:cxn ang="0">
                  <a:pos x="14736" y="18412"/>
                </a:cxn>
                <a:cxn ang="0">
                  <a:pos x="14833" y="18291"/>
                </a:cxn>
                <a:cxn ang="0">
                  <a:pos x="14906" y="18144"/>
                </a:cxn>
                <a:cxn ang="0">
                  <a:pos x="14955" y="17974"/>
                </a:cxn>
                <a:cxn ang="0">
                  <a:pos x="14979" y="17779"/>
                </a:cxn>
                <a:cxn ang="0">
                  <a:pos x="15003" y="17438"/>
                </a:cxn>
                <a:cxn ang="0">
                  <a:pos x="15003" y="487"/>
                </a:cxn>
                <a:cxn ang="0">
                  <a:pos x="15003" y="487"/>
                </a:cxn>
                <a:cxn ang="0">
                  <a:pos x="15003" y="341"/>
                </a:cxn>
                <a:cxn ang="0">
                  <a:pos x="14979" y="219"/>
                </a:cxn>
                <a:cxn ang="0">
                  <a:pos x="14955" y="146"/>
                </a:cxn>
                <a:cxn ang="0">
                  <a:pos x="14906" y="73"/>
                </a:cxn>
                <a:cxn ang="0">
                  <a:pos x="14833" y="49"/>
                </a:cxn>
                <a:cxn ang="0">
                  <a:pos x="14736" y="24"/>
                </a:cxn>
                <a:cxn ang="0">
                  <a:pos x="14468" y="0"/>
                </a:cxn>
              </a:cxnLst>
              <a:rect l="T0" t="T1" r="T2" b="T3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42" name="Shape 196"/>
            <p:cNvSpPr>
              <a:spLocks/>
            </p:cNvSpPr>
            <p:nvPr/>
          </p:nvSpPr>
          <p:spPr bwMode="auto">
            <a:xfrm>
              <a:off x="590250" y="269775"/>
              <a:ext cx="377525" cy="462775"/>
            </a:xfrm>
            <a:custGeom>
              <a:avLst/>
              <a:gdLst>
                <a:gd name="T0" fmla="*/ 0 w 15101"/>
                <a:gd name="T1" fmla="*/ 0 h 18511"/>
                <a:gd name="T2" fmla="*/ 15101 w 15101"/>
                <a:gd name="T3" fmla="*/ 18511 h 18511"/>
              </a:gdLst>
              <a:ahLst/>
              <a:cxnLst>
                <a:cxn ang="0">
                  <a:pos x="14321" y="0"/>
                </a:cxn>
                <a:cxn ang="0">
                  <a:pos x="780" y="0"/>
                </a:cxn>
                <a:cxn ang="0">
                  <a:pos x="780" y="0"/>
                </a:cxn>
                <a:cxn ang="0">
                  <a:pos x="634" y="25"/>
                </a:cxn>
                <a:cxn ang="0">
                  <a:pos x="488" y="74"/>
                </a:cxn>
                <a:cxn ang="0">
                  <a:pos x="342" y="122"/>
                </a:cxn>
                <a:cxn ang="0">
                  <a:pos x="220" y="220"/>
                </a:cxn>
                <a:cxn ang="0">
                  <a:pos x="122" y="341"/>
                </a:cxn>
                <a:cxn ang="0">
                  <a:pos x="74" y="488"/>
                </a:cxn>
                <a:cxn ang="0">
                  <a:pos x="25" y="634"/>
                </a:cxn>
                <a:cxn ang="0">
                  <a:pos x="1" y="780"/>
                </a:cxn>
                <a:cxn ang="0">
                  <a:pos x="1" y="17731"/>
                </a:cxn>
                <a:cxn ang="0">
                  <a:pos x="1" y="17731"/>
                </a:cxn>
                <a:cxn ang="0">
                  <a:pos x="25" y="17877"/>
                </a:cxn>
                <a:cxn ang="0">
                  <a:pos x="74" y="18023"/>
                </a:cxn>
                <a:cxn ang="0">
                  <a:pos x="122" y="18169"/>
                </a:cxn>
                <a:cxn ang="0">
                  <a:pos x="220" y="18291"/>
                </a:cxn>
                <a:cxn ang="0">
                  <a:pos x="342" y="18388"/>
                </a:cxn>
                <a:cxn ang="0">
                  <a:pos x="488" y="18437"/>
                </a:cxn>
                <a:cxn ang="0">
                  <a:pos x="634" y="18486"/>
                </a:cxn>
                <a:cxn ang="0">
                  <a:pos x="780" y="18510"/>
                </a:cxn>
                <a:cxn ang="0">
                  <a:pos x="14321" y="18510"/>
                </a:cxn>
                <a:cxn ang="0">
                  <a:pos x="14321" y="18510"/>
                </a:cxn>
                <a:cxn ang="0">
                  <a:pos x="14467" y="18486"/>
                </a:cxn>
                <a:cxn ang="0">
                  <a:pos x="14614" y="18437"/>
                </a:cxn>
                <a:cxn ang="0">
                  <a:pos x="14760" y="18388"/>
                </a:cxn>
                <a:cxn ang="0">
                  <a:pos x="14881" y="18291"/>
                </a:cxn>
                <a:cxn ang="0">
                  <a:pos x="14979" y="18169"/>
                </a:cxn>
                <a:cxn ang="0">
                  <a:pos x="15028" y="18023"/>
                </a:cxn>
                <a:cxn ang="0">
                  <a:pos x="15076" y="17877"/>
                </a:cxn>
                <a:cxn ang="0">
                  <a:pos x="15101" y="17731"/>
                </a:cxn>
                <a:cxn ang="0">
                  <a:pos x="15101" y="780"/>
                </a:cxn>
                <a:cxn ang="0">
                  <a:pos x="15101" y="780"/>
                </a:cxn>
                <a:cxn ang="0">
                  <a:pos x="15076" y="634"/>
                </a:cxn>
                <a:cxn ang="0">
                  <a:pos x="15028" y="488"/>
                </a:cxn>
                <a:cxn ang="0">
                  <a:pos x="14979" y="341"/>
                </a:cxn>
                <a:cxn ang="0">
                  <a:pos x="14881" y="220"/>
                </a:cxn>
                <a:cxn ang="0">
                  <a:pos x="14760" y="122"/>
                </a:cxn>
                <a:cxn ang="0">
                  <a:pos x="14614" y="74"/>
                </a:cxn>
                <a:cxn ang="0">
                  <a:pos x="14467" y="25"/>
                </a:cxn>
                <a:cxn ang="0">
                  <a:pos x="14321" y="0"/>
                </a:cxn>
                <a:cxn ang="0">
                  <a:pos x="14321" y="0"/>
                </a:cxn>
              </a:cxnLst>
              <a:rect l="T0" t="T1" r="T2" b="T3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43" name="Shape 197"/>
            <p:cNvSpPr>
              <a:spLocks/>
            </p:cNvSpPr>
            <p:nvPr/>
          </p:nvSpPr>
          <p:spPr bwMode="auto">
            <a:xfrm>
              <a:off x="796650" y="274025"/>
              <a:ext cx="45100" cy="45100"/>
            </a:xfrm>
            <a:custGeom>
              <a:avLst/>
              <a:gdLst>
                <a:gd name="T0" fmla="*/ 0 w 1804"/>
                <a:gd name="T1" fmla="*/ 0 h 1804"/>
                <a:gd name="T2" fmla="*/ 1804 w 1804"/>
                <a:gd name="T3" fmla="*/ 1804 h 1804"/>
              </a:gdLst>
              <a:ahLst/>
              <a:cxnLst>
                <a:cxn ang="0">
                  <a:pos x="902" y="1"/>
                </a:cxn>
                <a:cxn ang="0">
                  <a:pos x="902" y="1"/>
                </a:cxn>
                <a:cxn ang="0">
                  <a:pos x="1073" y="25"/>
                </a:cxn>
                <a:cxn ang="0">
                  <a:pos x="1243" y="74"/>
                </a:cxn>
                <a:cxn ang="0">
                  <a:pos x="1414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9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9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4" y="1657"/>
                </a:cxn>
                <a:cxn ang="0">
                  <a:pos x="1243" y="1730"/>
                </a:cxn>
                <a:cxn ang="0">
                  <a:pos x="1073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2" y="1779"/>
                </a:cxn>
                <a:cxn ang="0">
                  <a:pos x="561" y="1730"/>
                </a:cxn>
                <a:cxn ang="0">
                  <a:pos x="391" y="1657"/>
                </a:cxn>
                <a:cxn ang="0">
                  <a:pos x="269" y="1535"/>
                </a:cxn>
                <a:cxn ang="0">
                  <a:pos x="147" y="1414"/>
                </a:cxn>
                <a:cxn ang="0">
                  <a:pos x="74" y="1243"/>
                </a:cxn>
                <a:cxn ang="0">
                  <a:pos x="25" y="1073"/>
                </a:cxn>
                <a:cxn ang="0">
                  <a:pos x="1" y="902"/>
                </a:cxn>
                <a:cxn ang="0">
                  <a:pos x="1" y="902"/>
                </a:cxn>
                <a:cxn ang="0">
                  <a:pos x="25" y="732"/>
                </a:cxn>
                <a:cxn ang="0">
                  <a:pos x="74" y="561"/>
                </a:cxn>
                <a:cxn ang="0">
                  <a:pos x="147" y="391"/>
                </a:cxn>
                <a:cxn ang="0">
                  <a:pos x="269" y="269"/>
                </a:cxn>
                <a:cxn ang="0">
                  <a:pos x="391" y="147"/>
                </a:cxn>
                <a:cxn ang="0">
                  <a:pos x="561" y="74"/>
                </a:cxn>
                <a:cxn ang="0">
                  <a:pos x="732" y="25"/>
                </a:cxn>
                <a:cxn ang="0">
                  <a:pos x="902" y="1"/>
                </a:cxn>
                <a:cxn ang="0">
                  <a:pos x="902" y="1"/>
                </a:cxn>
              </a:cxnLst>
              <a:rect l="T0" t="T1" r="T2" b="T3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44" name="Shape 198"/>
            <p:cNvSpPr>
              <a:spLocks/>
            </p:cNvSpPr>
            <p:nvPr/>
          </p:nvSpPr>
          <p:spPr bwMode="auto">
            <a:xfrm>
              <a:off x="713850" y="274025"/>
              <a:ext cx="45075" cy="45100"/>
            </a:xfrm>
            <a:custGeom>
              <a:avLst/>
              <a:gdLst>
                <a:gd name="T0" fmla="*/ 0 w 1803"/>
                <a:gd name="T1" fmla="*/ 0 h 1804"/>
                <a:gd name="T2" fmla="*/ 1803 w 1803"/>
                <a:gd name="T3" fmla="*/ 1804 h 1804"/>
              </a:gdLst>
              <a:ahLst/>
              <a:cxnLst>
                <a:cxn ang="0">
                  <a:pos x="902" y="1"/>
                </a:cxn>
                <a:cxn ang="0">
                  <a:pos x="902" y="1"/>
                </a:cxn>
                <a:cxn ang="0">
                  <a:pos x="1072" y="25"/>
                </a:cxn>
                <a:cxn ang="0">
                  <a:pos x="1243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9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9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3" y="1730"/>
                </a:cxn>
                <a:cxn ang="0">
                  <a:pos x="1072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1" y="1779"/>
                </a:cxn>
                <a:cxn ang="0">
                  <a:pos x="561" y="1730"/>
                </a:cxn>
                <a:cxn ang="0">
                  <a:pos x="390" y="1657"/>
                </a:cxn>
                <a:cxn ang="0">
                  <a:pos x="269" y="1535"/>
                </a:cxn>
                <a:cxn ang="0">
                  <a:pos x="147" y="1414"/>
                </a:cxn>
                <a:cxn ang="0">
                  <a:pos x="74" y="1243"/>
                </a:cxn>
                <a:cxn ang="0">
                  <a:pos x="25" y="1073"/>
                </a:cxn>
                <a:cxn ang="0">
                  <a:pos x="1" y="902"/>
                </a:cxn>
                <a:cxn ang="0">
                  <a:pos x="1" y="902"/>
                </a:cxn>
                <a:cxn ang="0">
                  <a:pos x="25" y="732"/>
                </a:cxn>
                <a:cxn ang="0">
                  <a:pos x="74" y="561"/>
                </a:cxn>
                <a:cxn ang="0">
                  <a:pos x="147" y="391"/>
                </a:cxn>
                <a:cxn ang="0">
                  <a:pos x="269" y="269"/>
                </a:cxn>
                <a:cxn ang="0">
                  <a:pos x="390" y="147"/>
                </a:cxn>
                <a:cxn ang="0">
                  <a:pos x="561" y="74"/>
                </a:cxn>
                <a:cxn ang="0">
                  <a:pos x="731" y="25"/>
                </a:cxn>
                <a:cxn ang="0">
                  <a:pos x="902" y="1"/>
                </a:cxn>
                <a:cxn ang="0">
                  <a:pos x="902" y="1"/>
                </a:cxn>
              </a:cxnLst>
              <a:rect l="T0" t="T1" r="T2" b="T3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45" name="Shape 199"/>
            <p:cNvSpPr>
              <a:spLocks/>
            </p:cNvSpPr>
            <p:nvPr/>
          </p:nvSpPr>
          <p:spPr bwMode="auto">
            <a:xfrm>
              <a:off x="631050" y="274025"/>
              <a:ext cx="45075" cy="45100"/>
            </a:xfrm>
            <a:custGeom>
              <a:avLst/>
              <a:gdLst>
                <a:gd name="T0" fmla="*/ 0 w 1803"/>
                <a:gd name="T1" fmla="*/ 0 h 1804"/>
                <a:gd name="T2" fmla="*/ 1803 w 1803"/>
                <a:gd name="T3" fmla="*/ 1804 h 1804"/>
              </a:gdLst>
              <a:ahLst/>
              <a:cxnLst>
                <a:cxn ang="0">
                  <a:pos x="0" y="902"/>
                </a:cxn>
                <a:cxn ang="0">
                  <a:pos x="0" y="902"/>
                </a:cxn>
                <a:cxn ang="0">
                  <a:pos x="25" y="732"/>
                </a:cxn>
                <a:cxn ang="0">
                  <a:pos x="73" y="561"/>
                </a:cxn>
                <a:cxn ang="0">
                  <a:pos x="147" y="391"/>
                </a:cxn>
                <a:cxn ang="0">
                  <a:pos x="268" y="269"/>
                </a:cxn>
                <a:cxn ang="0">
                  <a:pos x="390" y="147"/>
                </a:cxn>
                <a:cxn ang="0">
                  <a:pos x="561" y="74"/>
                </a:cxn>
                <a:cxn ang="0">
                  <a:pos x="731" y="25"/>
                </a:cxn>
                <a:cxn ang="0">
                  <a:pos x="902" y="1"/>
                </a:cxn>
                <a:cxn ang="0">
                  <a:pos x="902" y="1"/>
                </a:cxn>
                <a:cxn ang="0">
                  <a:pos x="1072" y="25"/>
                </a:cxn>
                <a:cxn ang="0">
                  <a:pos x="1243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8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8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3" y="1730"/>
                </a:cxn>
                <a:cxn ang="0">
                  <a:pos x="1072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1" y="1779"/>
                </a:cxn>
                <a:cxn ang="0">
                  <a:pos x="561" y="1730"/>
                </a:cxn>
                <a:cxn ang="0">
                  <a:pos x="390" y="1657"/>
                </a:cxn>
                <a:cxn ang="0">
                  <a:pos x="268" y="1535"/>
                </a:cxn>
                <a:cxn ang="0">
                  <a:pos x="147" y="1414"/>
                </a:cxn>
                <a:cxn ang="0">
                  <a:pos x="73" y="1243"/>
                </a:cxn>
                <a:cxn ang="0">
                  <a:pos x="25" y="1073"/>
                </a:cxn>
                <a:cxn ang="0">
                  <a:pos x="0" y="902"/>
                </a:cxn>
                <a:cxn ang="0">
                  <a:pos x="0" y="902"/>
                </a:cxn>
              </a:cxnLst>
              <a:rect l="T0" t="T1" r="T2" b="T3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46" name="Shape 200"/>
            <p:cNvSpPr>
              <a:spLocks/>
            </p:cNvSpPr>
            <p:nvPr/>
          </p:nvSpPr>
          <p:spPr bwMode="auto">
            <a:xfrm>
              <a:off x="649925" y="590050"/>
              <a:ext cx="133975" cy="25"/>
            </a:xfrm>
            <a:custGeom>
              <a:avLst/>
              <a:gdLst>
                <a:gd name="T0" fmla="*/ 0 w 5359"/>
                <a:gd name="T1" fmla="*/ 0 h 1"/>
                <a:gd name="T2" fmla="*/ 5359 w 5359"/>
                <a:gd name="T3" fmla="*/ 1 h 1"/>
              </a:gdLst>
              <a:ahLst/>
              <a:cxnLst>
                <a:cxn ang="0">
                  <a:pos x="5358" y="0"/>
                </a:cxn>
                <a:cxn ang="0">
                  <a:pos x="0" y="0"/>
                </a:cxn>
              </a:cxnLst>
              <a:rect l="T0" t="T1" r="T2" b="T3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47" name="Shape 201"/>
            <p:cNvSpPr>
              <a:spLocks/>
            </p:cNvSpPr>
            <p:nvPr/>
          </p:nvSpPr>
          <p:spPr bwMode="auto">
            <a:xfrm>
              <a:off x="649925" y="534625"/>
              <a:ext cx="255750" cy="25"/>
            </a:xfrm>
            <a:custGeom>
              <a:avLst/>
              <a:gdLst>
                <a:gd name="T0" fmla="*/ 0 w 10230"/>
                <a:gd name="T1" fmla="*/ 0 h 1"/>
                <a:gd name="T2" fmla="*/ 10230 w 10230"/>
                <a:gd name="T3" fmla="*/ 1 h 1"/>
              </a:gdLst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T0" t="T1" r="T2" b="T3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48" name="Shape 202"/>
            <p:cNvSpPr>
              <a:spLocks/>
            </p:cNvSpPr>
            <p:nvPr/>
          </p:nvSpPr>
          <p:spPr bwMode="auto">
            <a:xfrm>
              <a:off x="649925" y="479825"/>
              <a:ext cx="255750" cy="25"/>
            </a:xfrm>
            <a:custGeom>
              <a:avLst/>
              <a:gdLst>
                <a:gd name="T0" fmla="*/ 0 w 10230"/>
                <a:gd name="T1" fmla="*/ 0 h 1"/>
                <a:gd name="T2" fmla="*/ 10230 w 10230"/>
                <a:gd name="T3" fmla="*/ 1 h 1"/>
              </a:gdLst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T0" t="T1" r="T2" b="T3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49" name="Shape 203"/>
            <p:cNvSpPr>
              <a:spLocks/>
            </p:cNvSpPr>
            <p:nvPr/>
          </p:nvSpPr>
          <p:spPr bwMode="auto">
            <a:xfrm>
              <a:off x="649925" y="424425"/>
              <a:ext cx="255750" cy="25"/>
            </a:xfrm>
            <a:custGeom>
              <a:avLst/>
              <a:gdLst>
                <a:gd name="T0" fmla="*/ 0 w 10230"/>
                <a:gd name="T1" fmla="*/ 0 h 1"/>
                <a:gd name="T2" fmla="*/ 10230 w 10230"/>
                <a:gd name="T3" fmla="*/ 1 h 1"/>
              </a:gdLst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T0" t="T1" r="T2" b="T3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50" name="Shape 204"/>
            <p:cNvSpPr>
              <a:spLocks/>
            </p:cNvSpPr>
            <p:nvPr/>
          </p:nvSpPr>
          <p:spPr bwMode="auto">
            <a:xfrm>
              <a:off x="879475" y="274025"/>
              <a:ext cx="45075" cy="45100"/>
            </a:xfrm>
            <a:custGeom>
              <a:avLst/>
              <a:gdLst>
                <a:gd name="T0" fmla="*/ 0 w 1803"/>
                <a:gd name="T1" fmla="*/ 0 h 1804"/>
                <a:gd name="T2" fmla="*/ 1803 w 1803"/>
                <a:gd name="T3" fmla="*/ 1804 h 1804"/>
              </a:gdLst>
              <a:ahLst/>
              <a:cxnLst>
                <a:cxn ang="0">
                  <a:pos x="901" y="1803"/>
                </a:cxn>
                <a:cxn ang="0">
                  <a:pos x="901" y="1803"/>
                </a:cxn>
                <a:cxn ang="0">
                  <a:pos x="731" y="1779"/>
                </a:cxn>
                <a:cxn ang="0">
                  <a:pos x="560" y="1730"/>
                </a:cxn>
                <a:cxn ang="0">
                  <a:pos x="390" y="1657"/>
                </a:cxn>
                <a:cxn ang="0">
                  <a:pos x="268" y="1535"/>
                </a:cxn>
                <a:cxn ang="0">
                  <a:pos x="146" y="1414"/>
                </a:cxn>
                <a:cxn ang="0">
                  <a:pos x="73" y="1243"/>
                </a:cxn>
                <a:cxn ang="0">
                  <a:pos x="25" y="1073"/>
                </a:cxn>
                <a:cxn ang="0">
                  <a:pos x="0" y="902"/>
                </a:cxn>
                <a:cxn ang="0">
                  <a:pos x="0" y="902"/>
                </a:cxn>
                <a:cxn ang="0">
                  <a:pos x="25" y="732"/>
                </a:cxn>
                <a:cxn ang="0">
                  <a:pos x="73" y="561"/>
                </a:cxn>
                <a:cxn ang="0">
                  <a:pos x="146" y="391"/>
                </a:cxn>
                <a:cxn ang="0">
                  <a:pos x="268" y="269"/>
                </a:cxn>
                <a:cxn ang="0">
                  <a:pos x="390" y="147"/>
                </a:cxn>
                <a:cxn ang="0">
                  <a:pos x="560" y="74"/>
                </a:cxn>
                <a:cxn ang="0">
                  <a:pos x="731" y="25"/>
                </a:cxn>
                <a:cxn ang="0">
                  <a:pos x="901" y="1"/>
                </a:cxn>
                <a:cxn ang="0">
                  <a:pos x="901" y="1"/>
                </a:cxn>
                <a:cxn ang="0">
                  <a:pos x="1072" y="25"/>
                </a:cxn>
                <a:cxn ang="0">
                  <a:pos x="1242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6" y="391"/>
                </a:cxn>
                <a:cxn ang="0">
                  <a:pos x="1729" y="561"/>
                </a:cxn>
                <a:cxn ang="0">
                  <a:pos x="1778" y="732"/>
                </a:cxn>
                <a:cxn ang="0">
                  <a:pos x="1802" y="902"/>
                </a:cxn>
                <a:cxn ang="0">
                  <a:pos x="1802" y="902"/>
                </a:cxn>
                <a:cxn ang="0">
                  <a:pos x="1778" y="1073"/>
                </a:cxn>
                <a:cxn ang="0">
                  <a:pos x="1729" y="1243"/>
                </a:cxn>
                <a:cxn ang="0">
                  <a:pos x="1656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2" y="1730"/>
                </a:cxn>
                <a:cxn ang="0">
                  <a:pos x="1072" y="1779"/>
                </a:cxn>
                <a:cxn ang="0">
                  <a:pos x="901" y="1803"/>
                </a:cxn>
                <a:cxn ang="0">
                  <a:pos x="901" y="1803"/>
                </a:cxn>
              </a:cxnLst>
              <a:rect l="T0" t="T1" r="T2" b="T3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51" name="Shape 205"/>
            <p:cNvSpPr>
              <a:spLocks/>
            </p:cNvSpPr>
            <p:nvPr/>
          </p:nvSpPr>
          <p:spPr bwMode="auto">
            <a:xfrm>
              <a:off x="654800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0" y="1"/>
                </a:cxn>
                <a:cxn ang="0">
                  <a:pos x="0" y="2046"/>
                </a:cxn>
              </a:cxnLst>
              <a:rect l="T0" t="T1" r="T2" b="T3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52" name="Shape 206"/>
            <p:cNvSpPr>
              <a:spLocks/>
            </p:cNvSpPr>
            <p:nvPr/>
          </p:nvSpPr>
          <p:spPr bwMode="auto">
            <a:xfrm>
              <a:off x="737600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1" y="1"/>
                </a:cxn>
                <a:cxn ang="0">
                  <a:pos x="1" y="2046"/>
                </a:cxn>
              </a:cxnLst>
              <a:rect l="T0" t="T1" r="T2" b="T3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53" name="Shape 207"/>
            <p:cNvSpPr>
              <a:spLocks/>
            </p:cNvSpPr>
            <p:nvPr/>
          </p:nvSpPr>
          <p:spPr bwMode="auto">
            <a:xfrm>
              <a:off x="820400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1" y="1"/>
                </a:cxn>
                <a:cxn ang="0">
                  <a:pos x="1" y="2046"/>
                </a:cxn>
              </a:cxnLst>
              <a:rect l="T0" t="T1" r="T2" b="T3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54" name="Shape 208"/>
            <p:cNvSpPr>
              <a:spLocks/>
            </p:cNvSpPr>
            <p:nvPr/>
          </p:nvSpPr>
          <p:spPr bwMode="auto">
            <a:xfrm>
              <a:off x="903225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0" y="1"/>
                </a:cxn>
                <a:cxn ang="0">
                  <a:pos x="0" y="2046"/>
                </a:cxn>
              </a:cxnLst>
              <a:rect l="T0" t="T1" r="T2" b="T3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14340" name="Текст 3"/>
          <p:cNvSpPr txBox="1">
            <a:spLocks noGrp="1"/>
          </p:cNvSpPr>
          <p:nvPr>
            <p:ph type="body" idx="2"/>
          </p:nvPr>
        </p:nvSpPr>
        <p:spPr>
          <a:xfrm>
            <a:off x="441325" y="1538288"/>
            <a:ext cx="5389563" cy="2724150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rgbClr val="C7D3E6"/>
              </a:buClr>
              <a:buFont typeface="Roboto Condensed Light"/>
              <a:buChar char="▰"/>
            </a:pPr>
            <a:r>
              <a:rPr lang="ru-RU" smtClean="0">
                <a:solidFill>
                  <a:srgbClr val="263248"/>
                </a:solidFill>
                <a:latin typeface="Roboto Condensed Light"/>
                <a:cs typeface="Arial" charset="0"/>
                <a:sym typeface="Roboto Condensed Light"/>
              </a:rPr>
              <a:t>Система мониторинга архива состоит из нескольких компонентов</a:t>
            </a:r>
          </a:p>
          <a:p>
            <a:pPr eaLnBrk="1" hangingPunct="1">
              <a:spcAft>
                <a:spcPct val="0"/>
              </a:spcAft>
              <a:buClr>
                <a:srgbClr val="C7D3E6"/>
              </a:buClr>
              <a:buFont typeface="Roboto Condensed Light"/>
              <a:buChar char="▰"/>
            </a:pPr>
            <a:r>
              <a:rPr lang="ru-RU" smtClean="0">
                <a:solidFill>
                  <a:srgbClr val="263248"/>
                </a:solidFill>
                <a:latin typeface="Roboto Condensed Light"/>
                <a:cs typeface="Arial" charset="0"/>
                <a:sym typeface="Roboto Condensed Light"/>
              </a:rPr>
              <a:t>Благодаря использованию интерфейсов между компонентами Система может располагаться на различных серверах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89"/>
          <p:cNvSpPr txBox="1">
            <a:spLocks noGrp="1"/>
          </p:cNvSpPr>
          <p:nvPr>
            <p:ph type="title"/>
          </p:nvPr>
        </p:nvSpPr>
        <p:spPr>
          <a:xfrm>
            <a:off x="709613" y="371475"/>
            <a:ext cx="5257800" cy="7651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Condensed"/>
              <a:buNone/>
            </a:pPr>
            <a:r>
              <a:rPr lang="ru-RU" sz="2000" b="1" smtClean="0">
                <a:solidFill>
                  <a:srgbClr val="FFFFFF"/>
                </a:solidFill>
                <a:latin typeface="Roboto Condensed"/>
                <a:cs typeface="Arial" charset="0"/>
                <a:sym typeface="Roboto Condensed"/>
              </a:rPr>
              <a:t>Получение данных из АСУТП</a:t>
            </a:r>
          </a:p>
        </p:txBody>
      </p:sp>
      <p:sp>
        <p:nvSpPr>
          <p:cNvPr id="16386" name="Shape 192"/>
          <p:cNvSpPr>
            <a:spLocks noGrp="1"/>
          </p:cNvSpPr>
          <p:nvPr>
            <p:ph type="sldNum" sz="quarter" idx="10"/>
          </p:nvPr>
        </p:nvSpPr>
        <p:spPr>
          <a:xfrm>
            <a:off x="6475413" y="4637088"/>
            <a:ext cx="1487487" cy="314325"/>
          </a:xfrm>
          <a:noFill/>
        </p:spPr>
        <p:txBody>
          <a:bodyPr/>
          <a:lstStyle/>
          <a:p>
            <a:fld id="{23D73932-E940-4229-87B0-5563DE4AD13C}" type="slidenum">
              <a:rPr lang="ru-RU"/>
              <a:pPr/>
              <a:t>6</a:t>
            </a:fld>
            <a:endParaRPr lang="ru-RU"/>
          </a:p>
        </p:txBody>
      </p:sp>
      <p:grpSp>
        <p:nvGrpSpPr>
          <p:cNvPr id="16387" name="Shape 194"/>
          <p:cNvGrpSpPr>
            <a:grpSpLocks/>
          </p:cNvGrpSpPr>
          <p:nvPr/>
        </p:nvGrpSpPr>
        <p:grpSpPr bwMode="auto">
          <a:xfrm>
            <a:off x="188913" y="552450"/>
            <a:ext cx="307975" cy="403225"/>
            <a:chOff x="590250" y="244200"/>
            <a:chExt cx="407975" cy="532175"/>
          </a:xfrm>
        </p:grpSpPr>
        <p:sp>
          <p:nvSpPr>
            <p:cNvPr id="16389" name="Shape 195"/>
            <p:cNvSpPr>
              <a:spLocks/>
            </p:cNvSpPr>
            <p:nvPr/>
          </p:nvSpPr>
          <p:spPr bwMode="auto">
            <a:xfrm>
              <a:off x="623125" y="313625"/>
              <a:ext cx="375100" cy="462750"/>
            </a:xfrm>
            <a:custGeom>
              <a:avLst/>
              <a:gdLst>
                <a:gd name="T0" fmla="*/ 0 w 15004"/>
                <a:gd name="T1" fmla="*/ 0 h 18510"/>
                <a:gd name="T2" fmla="*/ 15004 w 15004"/>
                <a:gd name="T3" fmla="*/ 18510 h 18510"/>
              </a:gdLst>
              <a:ahLst/>
              <a:cxnLst>
                <a:cxn ang="0">
                  <a:pos x="1" y="17536"/>
                </a:cxn>
                <a:cxn ang="0">
                  <a:pos x="1" y="17536"/>
                </a:cxn>
                <a:cxn ang="0">
                  <a:pos x="1" y="17536"/>
                </a:cxn>
                <a:cxn ang="0">
                  <a:pos x="25" y="17682"/>
                </a:cxn>
                <a:cxn ang="0">
                  <a:pos x="49" y="17852"/>
                </a:cxn>
                <a:cxn ang="0">
                  <a:pos x="123" y="18023"/>
                </a:cxn>
                <a:cxn ang="0">
                  <a:pos x="220" y="18193"/>
                </a:cxn>
                <a:cxn ang="0">
                  <a:pos x="293" y="18291"/>
                </a:cxn>
                <a:cxn ang="0">
                  <a:pos x="390" y="18364"/>
                </a:cxn>
                <a:cxn ang="0">
                  <a:pos x="488" y="18412"/>
                </a:cxn>
                <a:cxn ang="0">
                  <a:pos x="610" y="18461"/>
                </a:cxn>
                <a:cxn ang="0">
                  <a:pos x="756" y="18510"/>
                </a:cxn>
                <a:cxn ang="0">
                  <a:pos x="926" y="18510"/>
                </a:cxn>
                <a:cxn ang="0">
                  <a:pos x="14468" y="18510"/>
                </a:cxn>
                <a:cxn ang="0">
                  <a:pos x="14468" y="18510"/>
                </a:cxn>
                <a:cxn ang="0">
                  <a:pos x="14541" y="18510"/>
                </a:cxn>
                <a:cxn ang="0">
                  <a:pos x="14614" y="18485"/>
                </a:cxn>
                <a:cxn ang="0">
                  <a:pos x="14736" y="18412"/>
                </a:cxn>
                <a:cxn ang="0">
                  <a:pos x="14833" y="18291"/>
                </a:cxn>
                <a:cxn ang="0">
                  <a:pos x="14906" y="18144"/>
                </a:cxn>
                <a:cxn ang="0">
                  <a:pos x="14955" y="17974"/>
                </a:cxn>
                <a:cxn ang="0">
                  <a:pos x="14979" y="17779"/>
                </a:cxn>
                <a:cxn ang="0">
                  <a:pos x="15003" y="17438"/>
                </a:cxn>
                <a:cxn ang="0">
                  <a:pos x="15003" y="487"/>
                </a:cxn>
                <a:cxn ang="0">
                  <a:pos x="15003" y="487"/>
                </a:cxn>
                <a:cxn ang="0">
                  <a:pos x="15003" y="341"/>
                </a:cxn>
                <a:cxn ang="0">
                  <a:pos x="14979" y="219"/>
                </a:cxn>
                <a:cxn ang="0">
                  <a:pos x="14955" y="146"/>
                </a:cxn>
                <a:cxn ang="0">
                  <a:pos x="14906" y="73"/>
                </a:cxn>
                <a:cxn ang="0">
                  <a:pos x="14833" y="49"/>
                </a:cxn>
                <a:cxn ang="0">
                  <a:pos x="14736" y="24"/>
                </a:cxn>
                <a:cxn ang="0">
                  <a:pos x="14468" y="0"/>
                </a:cxn>
              </a:cxnLst>
              <a:rect l="T0" t="T1" r="T2" b="T3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390" name="Shape 196"/>
            <p:cNvSpPr>
              <a:spLocks/>
            </p:cNvSpPr>
            <p:nvPr/>
          </p:nvSpPr>
          <p:spPr bwMode="auto">
            <a:xfrm>
              <a:off x="590250" y="269775"/>
              <a:ext cx="377525" cy="462775"/>
            </a:xfrm>
            <a:custGeom>
              <a:avLst/>
              <a:gdLst>
                <a:gd name="T0" fmla="*/ 0 w 15101"/>
                <a:gd name="T1" fmla="*/ 0 h 18511"/>
                <a:gd name="T2" fmla="*/ 15101 w 15101"/>
                <a:gd name="T3" fmla="*/ 18511 h 18511"/>
              </a:gdLst>
              <a:ahLst/>
              <a:cxnLst>
                <a:cxn ang="0">
                  <a:pos x="14321" y="0"/>
                </a:cxn>
                <a:cxn ang="0">
                  <a:pos x="780" y="0"/>
                </a:cxn>
                <a:cxn ang="0">
                  <a:pos x="780" y="0"/>
                </a:cxn>
                <a:cxn ang="0">
                  <a:pos x="634" y="25"/>
                </a:cxn>
                <a:cxn ang="0">
                  <a:pos x="488" y="74"/>
                </a:cxn>
                <a:cxn ang="0">
                  <a:pos x="342" y="122"/>
                </a:cxn>
                <a:cxn ang="0">
                  <a:pos x="220" y="220"/>
                </a:cxn>
                <a:cxn ang="0">
                  <a:pos x="122" y="341"/>
                </a:cxn>
                <a:cxn ang="0">
                  <a:pos x="74" y="488"/>
                </a:cxn>
                <a:cxn ang="0">
                  <a:pos x="25" y="634"/>
                </a:cxn>
                <a:cxn ang="0">
                  <a:pos x="1" y="780"/>
                </a:cxn>
                <a:cxn ang="0">
                  <a:pos x="1" y="17731"/>
                </a:cxn>
                <a:cxn ang="0">
                  <a:pos x="1" y="17731"/>
                </a:cxn>
                <a:cxn ang="0">
                  <a:pos x="25" y="17877"/>
                </a:cxn>
                <a:cxn ang="0">
                  <a:pos x="74" y="18023"/>
                </a:cxn>
                <a:cxn ang="0">
                  <a:pos x="122" y="18169"/>
                </a:cxn>
                <a:cxn ang="0">
                  <a:pos x="220" y="18291"/>
                </a:cxn>
                <a:cxn ang="0">
                  <a:pos x="342" y="18388"/>
                </a:cxn>
                <a:cxn ang="0">
                  <a:pos x="488" y="18437"/>
                </a:cxn>
                <a:cxn ang="0">
                  <a:pos x="634" y="18486"/>
                </a:cxn>
                <a:cxn ang="0">
                  <a:pos x="780" y="18510"/>
                </a:cxn>
                <a:cxn ang="0">
                  <a:pos x="14321" y="18510"/>
                </a:cxn>
                <a:cxn ang="0">
                  <a:pos x="14321" y="18510"/>
                </a:cxn>
                <a:cxn ang="0">
                  <a:pos x="14467" y="18486"/>
                </a:cxn>
                <a:cxn ang="0">
                  <a:pos x="14614" y="18437"/>
                </a:cxn>
                <a:cxn ang="0">
                  <a:pos x="14760" y="18388"/>
                </a:cxn>
                <a:cxn ang="0">
                  <a:pos x="14881" y="18291"/>
                </a:cxn>
                <a:cxn ang="0">
                  <a:pos x="14979" y="18169"/>
                </a:cxn>
                <a:cxn ang="0">
                  <a:pos x="15028" y="18023"/>
                </a:cxn>
                <a:cxn ang="0">
                  <a:pos x="15076" y="17877"/>
                </a:cxn>
                <a:cxn ang="0">
                  <a:pos x="15101" y="17731"/>
                </a:cxn>
                <a:cxn ang="0">
                  <a:pos x="15101" y="780"/>
                </a:cxn>
                <a:cxn ang="0">
                  <a:pos x="15101" y="780"/>
                </a:cxn>
                <a:cxn ang="0">
                  <a:pos x="15076" y="634"/>
                </a:cxn>
                <a:cxn ang="0">
                  <a:pos x="15028" y="488"/>
                </a:cxn>
                <a:cxn ang="0">
                  <a:pos x="14979" y="341"/>
                </a:cxn>
                <a:cxn ang="0">
                  <a:pos x="14881" y="220"/>
                </a:cxn>
                <a:cxn ang="0">
                  <a:pos x="14760" y="122"/>
                </a:cxn>
                <a:cxn ang="0">
                  <a:pos x="14614" y="74"/>
                </a:cxn>
                <a:cxn ang="0">
                  <a:pos x="14467" y="25"/>
                </a:cxn>
                <a:cxn ang="0">
                  <a:pos x="14321" y="0"/>
                </a:cxn>
                <a:cxn ang="0">
                  <a:pos x="14321" y="0"/>
                </a:cxn>
              </a:cxnLst>
              <a:rect l="T0" t="T1" r="T2" b="T3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391" name="Shape 197"/>
            <p:cNvSpPr>
              <a:spLocks/>
            </p:cNvSpPr>
            <p:nvPr/>
          </p:nvSpPr>
          <p:spPr bwMode="auto">
            <a:xfrm>
              <a:off x="796650" y="274025"/>
              <a:ext cx="45100" cy="45100"/>
            </a:xfrm>
            <a:custGeom>
              <a:avLst/>
              <a:gdLst>
                <a:gd name="T0" fmla="*/ 0 w 1804"/>
                <a:gd name="T1" fmla="*/ 0 h 1804"/>
                <a:gd name="T2" fmla="*/ 1804 w 1804"/>
                <a:gd name="T3" fmla="*/ 1804 h 1804"/>
              </a:gdLst>
              <a:ahLst/>
              <a:cxnLst>
                <a:cxn ang="0">
                  <a:pos x="902" y="1"/>
                </a:cxn>
                <a:cxn ang="0">
                  <a:pos x="902" y="1"/>
                </a:cxn>
                <a:cxn ang="0">
                  <a:pos x="1073" y="25"/>
                </a:cxn>
                <a:cxn ang="0">
                  <a:pos x="1243" y="74"/>
                </a:cxn>
                <a:cxn ang="0">
                  <a:pos x="1414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9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9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4" y="1657"/>
                </a:cxn>
                <a:cxn ang="0">
                  <a:pos x="1243" y="1730"/>
                </a:cxn>
                <a:cxn ang="0">
                  <a:pos x="1073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2" y="1779"/>
                </a:cxn>
                <a:cxn ang="0">
                  <a:pos x="561" y="1730"/>
                </a:cxn>
                <a:cxn ang="0">
                  <a:pos x="391" y="1657"/>
                </a:cxn>
                <a:cxn ang="0">
                  <a:pos x="269" y="1535"/>
                </a:cxn>
                <a:cxn ang="0">
                  <a:pos x="147" y="1414"/>
                </a:cxn>
                <a:cxn ang="0">
                  <a:pos x="74" y="1243"/>
                </a:cxn>
                <a:cxn ang="0">
                  <a:pos x="25" y="1073"/>
                </a:cxn>
                <a:cxn ang="0">
                  <a:pos x="1" y="902"/>
                </a:cxn>
                <a:cxn ang="0">
                  <a:pos x="1" y="902"/>
                </a:cxn>
                <a:cxn ang="0">
                  <a:pos x="25" y="732"/>
                </a:cxn>
                <a:cxn ang="0">
                  <a:pos x="74" y="561"/>
                </a:cxn>
                <a:cxn ang="0">
                  <a:pos x="147" y="391"/>
                </a:cxn>
                <a:cxn ang="0">
                  <a:pos x="269" y="269"/>
                </a:cxn>
                <a:cxn ang="0">
                  <a:pos x="391" y="147"/>
                </a:cxn>
                <a:cxn ang="0">
                  <a:pos x="561" y="74"/>
                </a:cxn>
                <a:cxn ang="0">
                  <a:pos x="732" y="25"/>
                </a:cxn>
                <a:cxn ang="0">
                  <a:pos x="902" y="1"/>
                </a:cxn>
                <a:cxn ang="0">
                  <a:pos x="902" y="1"/>
                </a:cxn>
              </a:cxnLst>
              <a:rect l="T0" t="T1" r="T2" b="T3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392" name="Shape 198"/>
            <p:cNvSpPr>
              <a:spLocks/>
            </p:cNvSpPr>
            <p:nvPr/>
          </p:nvSpPr>
          <p:spPr bwMode="auto">
            <a:xfrm>
              <a:off x="713850" y="274025"/>
              <a:ext cx="45075" cy="45100"/>
            </a:xfrm>
            <a:custGeom>
              <a:avLst/>
              <a:gdLst>
                <a:gd name="T0" fmla="*/ 0 w 1803"/>
                <a:gd name="T1" fmla="*/ 0 h 1804"/>
                <a:gd name="T2" fmla="*/ 1803 w 1803"/>
                <a:gd name="T3" fmla="*/ 1804 h 1804"/>
              </a:gdLst>
              <a:ahLst/>
              <a:cxnLst>
                <a:cxn ang="0">
                  <a:pos x="902" y="1"/>
                </a:cxn>
                <a:cxn ang="0">
                  <a:pos x="902" y="1"/>
                </a:cxn>
                <a:cxn ang="0">
                  <a:pos x="1072" y="25"/>
                </a:cxn>
                <a:cxn ang="0">
                  <a:pos x="1243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9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9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3" y="1730"/>
                </a:cxn>
                <a:cxn ang="0">
                  <a:pos x="1072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1" y="1779"/>
                </a:cxn>
                <a:cxn ang="0">
                  <a:pos x="561" y="1730"/>
                </a:cxn>
                <a:cxn ang="0">
                  <a:pos x="390" y="1657"/>
                </a:cxn>
                <a:cxn ang="0">
                  <a:pos x="269" y="1535"/>
                </a:cxn>
                <a:cxn ang="0">
                  <a:pos x="147" y="1414"/>
                </a:cxn>
                <a:cxn ang="0">
                  <a:pos x="74" y="1243"/>
                </a:cxn>
                <a:cxn ang="0">
                  <a:pos x="25" y="1073"/>
                </a:cxn>
                <a:cxn ang="0">
                  <a:pos x="1" y="902"/>
                </a:cxn>
                <a:cxn ang="0">
                  <a:pos x="1" y="902"/>
                </a:cxn>
                <a:cxn ang="0">
                  <a:pos x="25" y="732"/>
                </a:cxn>
                <a:cxn ang="0">
                  <a:pos x="74" y="561"/>
                </a:cxn>
                <a:cxn ang="0">
                  <a:pos x="147" y="391"/>
                </a:cxn>
                <a:cxn ang="0">
                  <a:pos x="269" y="269"/>
                </a:cxn>
                <a:cxn ang="0">
                  <a:pos x="390" y="147"/>
                </a:cxn>
                <a:cxn ang="0">
                  <a:pos x="561" y="74"/>
                </a:cxn>
                <a:cxn ang="0">
                  <a:pos x="731" y="25"/>
                </a:cxn>
                <a:cxn ang="0">
                  <a:pos x="902" y="1"/>
                </a:cxn>
                <a:cxn ang="0">
                  <a:pos x="902" y="1"/>
                </a:cxn>
              </a:cxnLst>
              <a:rect l="T0" t="T1" r="T2" b="T3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393" name="Shape 199"/>
            <p:cNvSpPr>
              <a:spLocks/>
            </p:cNvSpPr>
            <p:nvPr/>
          </p:nvSpPr>
          <p:spPr bwMode="auto">
            <a:xfrm>
              <a:off x="631050" y="274025"/>
              <a:ext cx="45075" cy="45100"/>
            </a:xfrm>
            <a:custGeom>
              <a:avLst/>
              <a:gdLst>
                <a:gd name="T0" fmla="*/ 0 w 1803"/>
                <a:gd name="T1" fmla="*/ 0 h 1804"/>
                <a:gd name="T2" fmla="*/ 1803 w 1803"/>
                <a:gd name="T3" fmla="*/ 1804 h 1804"/>
              </a:gdLst>
              <a:ahLst/>
              <a:cxnLst>
                <a:cxn ang="0">
                  <a:pos x="0" y="902"/>
                </a:cxn>
                <a:cxn ang="0">
                  <a:pos x="0" y="902"/>
                </a:cxn>
                <a:cxn ang="0">
                  <a:pos x="25" y="732"/>
                </a:cxn>
                <a:cxn ang="0">
                  <a:pos x="73" y="561"/>
                </a:cxn>
                <a:cxn ang="0">
                  <a:pos x="147" y="391"/>
                </a:cxn>
                <a:cxn ang="0">
                  <a:pos x="268" y="269"/>
                </a:cxn>
                <a:cxn ang="0">
                  <a:pos x="390" y="147"/>
                </a:cxn>
                <a:cxn ang="0">
                  <a:pos x="561" y="74"/>
                </a:cxn>
                <a:cxn ang="0">
                  <a:pos x="731" y="25"/>
                </a:cxn>
                <a:cxn ang="0">
                  <a:pos x="902" y="1"/>
                </a:cxn>
                <a:cxn ang="0">
                  <a:pos x="902" y="1"/>
                </a:cxn>
                <a:cxn ang="0">
                  <a:pos x="1072" y="25"/>
                </a:cxn>
                <a:cxn ang="0">
                  <a:pos x="1243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8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8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3" y="1730"/>
                </a:cxn>
                <a:cxn ang="0">
                  <a:pos x="1072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1" y="1779"/>
                </a:cxn>
                <a:cxn ang="0">
                  <a:pos x="561" y="1730"/>
                </a:cxn>
                <a:cxn ang="0">
                  <a:pos x="390" y="1657"/>
                </a:cxn>
                <a:cxn ang="0">
                  <a:pos x="268" y="1535"/>
                </a:cxn>
                <a:cxn ang="0">
                  <a:pos x="147" y="1414"/>
                </a:cxn>
                <a:cxn ang="0">
                  <a:pos x="73" y="1243"/>
                </a:cxn>
                <a:cxn ang="0">
                  <a:pos x="25" y="1073"/>
                </a:cxn>
                <a:cxn ang="0">
                  <a:pos x="0" y="902"/>
                </a:cxn>
                <a:cxn ang="0">
                  <a:pos x="0" y="902"/>
                </a:cxn>
              </a:cxnLst>
              <a:rect l="T0" t="T1" r="T2" b="T3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394" name="Shape 200"/>
            <p:cNvSpPr>
              <a:spLocks/>
            </p:cNvSpPr>
            <p:nvPr/>
          </p:nvSpPr>
          <p:spPr bwMode="auto">
            <a:xfrm>
              <a:off x="649925" y="590050"/>
              <a:ext cx="133975" cy="25"/>
            </a:xfrm>
            <a:custGeom>
              <a:avLst/>
              <a:gdLst>
                <a:gd name="T0" fmla="*/ 0 w 5359"/>
                <a:gd name="T1" fmla="*/ 0 h 1"/>
                <a:gd name="T2" fmla="*/ 5359 w 5359"/>
                <a:gd name="T3" fmla="*/ 1 h 1"/>
              </a:gdLst>
              <a:ahLst/>
              <a:cxnLst>
                <a:cxn ang="0">
                  <a:pos x="5358" y="0"/>
                </a:cxn>
                <a:cxn ang="0">
                  <a:pos x="0" y="0"/>
                </a:cxn>
              </a:cxnLst>
              <a:rect l="T0" t="T1" r="T2" b="T3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395" name="Shape 201"/>
            <p:cNvSpPr>
              <a:spLocks/>
            </p:cNvSpPr>
            <p:nvPr/>
          </p:nvSpPr>
          <p:spPr bwMode="auto">
            <a:xfrm>
              <a:off x="649925" y="534625"/>
              <a:ext cx="255750" cy="25"/>
            </a:xfrm>
            <a:custGeom>
              <a:avLst/>
              <a:gdLst>
                <a:gd name="T0" fmla="*/ 0 w 10230"/>
                <a:gd name="T1" fmla="*/ 0 h 1"/>
                <a:gd name="T2" fmla="*/ 10230 w 10230"/>
                <a:gd name="T3" fmla="*/ 1 h 1"/>
              </a:gdLst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T0" t="T1" r="T2" b="T3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396" name="Shape 202"/>
            <p:cNvSpPr>
              <a:spLocks/>
            </p:cNvSpPr>
            <p:nvPr/>
          </p:nvSpPr>
          <p:spPr bwMode="auto">
            <a:xfrm>
              <a:off x="649925" y="479825"/>
              <a:ext cx="255750" cy="25"/>
            </a:xfrm>
            <a:custGeom>
              <a:avLst/>
              <a:gdLst>
                <a:gd name="T0" fmla="*/ 0 w 10230"/>
                <a:gd name="T1" fmla="*/ 0 h 1"/>
                <a:gd name="T2" fmla="*/ 10230 w 10230"/>
                <a:gd name="T3" fmla="*/ 1 h 1"/>
              </a:gdLst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T0" t="T1" r="T2" b="T3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397" name="Shape 203"/>
            <p:cNvSpPr>
              <a:spLocks/>
            </p:cNvSpPr>
            <p:nvPr/>
          </p:nvSpPr>
          <p:spPr bwMode="auto">
            <a:xfrm>
              <a:off x="649925" y="424425"/>
              <a:ext cx="255750" cy="25"/>
            </a:xfrm>
            <a:custGeom>
              <a:avLst/>
              <a:gdLst>
                <a:gd name="T0" fmla="*/ 0 w 10230"/>
                <a:gd name="T1" fmla="*/ 0 h 1"/>
                <a:gd name="T2" fmla="*/ 10230 w 10230"/>
                <a:gd name="T3" fmla="*/ 1 h 1"/>
              </a:gdLst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T0" t="T1" r="T2" b="T3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398" name="Shape 204"/>
            <p:cNvSpPr>
              <a:spLocks/>
            </p:cNvSpPr>
            <p:nvPr/>
          </p:nvSpPr>
          <p:spPr bwMode="auto">
            <a:xfrm>
              <a:off x="879475" y="274025"/>
              <a:ext cx="45075" cy="45100"/>
            </a:xfrm>
            <a:custGeom>
              <a:avLst/>
              <a:gdLst>
                <a:gd name="T0" fmla="*/ 0 w 1803"/>
                <a:gd name="T1" fmla="*/ 0 h 1804"/>
                <a:gd name="T2" fmla="*/ 1803 w 1803"/>
                <a:gd name="T3" fmla="*/ 1804 h 1804"/>
              </a:gdLst>
              <a:ahLst/>
              <a:cxnLst>
                <a:cxn ang="0">
                  <a:pos x="901" y="1803"/>
                </a:cxn>
                <a:cxn ang="0">
                  <a:pos x="901" y="1803"/>
                </a:cxn>
                <a:cxn ang="0">
                  <a:pos x="731" y="1779"/>
                </a:cxn>
                <a:cxn ang="0">
                  <a:pos x="560" y="1730"/>
                </a:cxn>
                <a:cxn ang="0">
                  <a:pos x="390" y="1657"/>
                </a:cxn>
                <a:cxn ang="0">
                  <a:pos x="268" y="1535"/>
                </a:cxn>
                <a:cxn ang="0">
                  <a:pos x="146" y="1414"/>
                </a:cxn>
                <a:cxn ang="0">
                  <a:pos x="73" y="1243"/>
                </a:cxn>
                <a:cxn ang="0">
                  <a:pos x="25" y="1073"/>
                </a:cxn>
                <a:cxn ang="0">
                  <a:pos x="0" y="902"/>
                </a:cxn>
                <a:cxn ang="0">
                  <a:pos x="0" y="902"/>
                </a:cxn>
                <a:cxn ang="0">
                  <a:pos x="25" y="732"/>
                </a:cxn>
                <a:cxn ang="0">
                  <a:pos x="73" y="561"/>
                </a:cxn>
                <a:cxn ang="0">
                  <a:pos x="146" y="391"/>
                </a:cxn>
                <a:cxn ang="0">
                  <a:pos x="268" y="269"/>
                </a:cxn>
                <a:cxn ang="0">
                  <a:pos x="390" y="147"/>
                </a:cxn>
                <a:cxn ang="0">
                  <a:pos x="560" y="74"/>
                </a:cxn>
                <a:cxn ang="0">
                  <a:pos x="731" y="25"/>
                </a:cxn>
                <a:cxn ang="0">
                  <a:pos x="901" y="1"/>
                </a:cxn>
                <a:cxn ang="0">
                  <a:pos x="901" y="1"/>
                </a:cxn>
                <a:cxn ang="0">
                  <a:pos x="1072" y="25"/>
                </a:cxn>
                <a:cxn ang="0">
                  <a:pos x="1242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6" y="391"/>
                </a:cxn>
                <a:cxn ang="0">
                  <a:pos x="1729" y="561"/>
                </a:cxn>
                <a:cxn ang="0">
                  <a:pos x="1778" y="732"/>
                </a:cxn>
                <a:cxn ang="0">
                  <a:pos x="1802" y="902"/>
                </a:cxn>
                <a:cxn ang="0">
                  <a:pos x="1802" y="902"/>
                </a:cxn>
                <a:cxn ang="0">
                  <a:pos x="1778" y="1073"/>
                </a:cxn>
                <a:cxn ang="0">
                  <a:pos x="1729" y="1243"/>
                </a:cxn>
                <a:cxn ang="0">
                  <a:pos x="1656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2" y="1730"/>
                </a:cxn>
                <a:cxn ang="0">
                  <a:pos x="1072" y="1779"/>
                </a:cxn>
                <a:cxn ang="0">
                  <a:pos x="901" y="1803"/>
                </a:cxn>
                <a:cxn ang="0">
                  <a:pos x="901" y="1803"/>
                </a:cxn>
              </a:cxnLst>
              <a:rect l="T0" t="T1" r="T2" b="T3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399" name="Shape 205"/>
            <p:cNvSpPr>
              <a:spLocks/>
            </p:cNvSpPr>
            <p:nvPr/>
          </p:nvSpPr>
          <p:spPr bwMode="auto">
            <a:xfrm>
              <a:off x="654800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0" y="1"/>
                </a:cxn>
                <a:cxn ang="0">
                  <a:pos x="0" y="2046"/>
                </a:cxn>
              </a:cxnLst>
              <a:rect l="T0" t="T1" r="T2" b="T3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400" name="Shape 206"/>
            <p:cNvSpPr>
              <a:spLocks/>
            </p:cNvSpPr>
            <p:nvPr/>
          </p:nvSpPr>
          <p:spPr bwMode="auto">
            <a:xfrm>
              <a:off x="737600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1" y="1"/>
                </a:cxn>
                <a:cxn ang="0">
                  <a:pos x="1" y="2046"/>
                </a:cxn>
              </a:cxnLst>
              <a:rect l="T0" t="T1" r="T2" b="T3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401" name="Shape 207"/>
            <p:cNvSpPr>
              <a:spLocks/>
            </p:cNvSpPr>
            <p:nvPr/>
          </p:nvSpPr>
          <p:spPr bwMode="auto">
            <a:xfrm>
              <a:off x="820400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1" y="1"/>
                </a:cxn>
                <a:cxn ang="0">
                  <a:pos x="1" y="2046"/>
                </a:cxn>
              </a:cxnLst>
              <a:rect l="T0" t="T1" r="T2" b="T3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402" name="Shape 208"/>
            <p:cNvSpPr>
              <a:spLocks/>
            </p:cNvSpPr>
            <p:nvPr/>
          </p:nvSpPr>
          <p:spPr bwMode="auto">
            <a:xfrm>
              <a:off x="903225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0" y="1"/>
                </a:cxn>
                <a:cxn ang="0">
                  <a:pos x="0" y="2046"/>
                </a:cxn>
              </a:cxnLst>
              <a:rect l="T0" t="T1" r="T2" b="T3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16388" name="Текст 3"/>
          <p:cNvSpPr txBox="1">
            <a:spLocks noGrp="1"/>
          </p:cNvSpPr>
          <p:nvPr>
            <p:ph type="body" idx="2"/>
          </p:nvPr>
        </p:nvSpPr>
        <p:spPr>
          <a:xfrm>
            <a:off x="441325" y="1538288"/>
            <a:ext cx="5389563" cy="2724150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rgbClr val="C7D3E6"/>
              </a:buClr>
              <a:buFont typeface="Roboto Condensed Light"/>
              <a:buChar char="▰"/>
            </a:pPr>
            <a:r>
              <a:rPr lang="ru-RU" smtClean="0">
                <a:solidFill>
                  <a:srgbClr val="263248"/>
                </a:solidFill>
                <a:latin typeface="Roboto Condensed Light"/>
                <a:cs typeface="Arial" charset="0"/>
                <a:sym typeface="Roboto Condensed Light"/>
              </a:rPr>
              <a:t>Для получения данных о технологических процессах из АСУТП системой используются </a:t>
            </a:r>
            <a:r>
              <a:rPr lang="en-US" smtClean="0">
                <a:solidFill>
                  <a:srgbClr val="263248"/>
                </a:solidFill>
                <a:latin typeface="Roboto Condensed Light"/>
                <a:cs typeface="Arial" charset="0"/>
                <a:sym typeface="Roboto Condensed Light"/>
              </a:rPr>
              <a:t>OPC-</a:t>
            </a:r>
            <a:r>
              <a:rPr lang="ru-RU" smtClean="0">
                <a:solidFill>
                  <a:srgbClr val="263248"/>
                </a:solidFill>
                <a:latin typeface="Roboto Condensed Light"/>
                <a:cs typeface="Arial" charset="0"/>
                <a:sym typeface="Roboto Condensed Light"/>
              </a:rPr>
              <a:t>интерфейсы</a:t>
            </a:r>
          </a:p>
          <a:p>
            <a:pPr eaLnBrk="1" hangingPunct="1">
              <a:spcAft>
                <a:spcPct val="0"/>
              </a:spcAft>
              <a:buClr>
                <a:srgbClr val="C7D3E6"/>
              </a:buClr>
              <a:buFont typeface="Roboto Condensed Light"/>
              <a:buChar char="▰"/>
            </a:pPr>
            <a:r>
              <a:rPr lang="ru-RU" smtClean="0">
                <a:solidFill>
                  <a:srgbClr val="263248"/>
                </a:solidFill>
                <a:latin typeface="Roboto Condensed Light"/>
                <a:cs typeface="Arial" charset="0"/>
                <a:sym typeface="Roboto Condensed Light"/>
              </a:rPr>
              <a:t>Опрос производится в синхронном и/или асинхронном режиме</a:t>
            </a:r>
          </a:p>
          <a:p>
            <a:pPr eaLnBrk="1" hangingPunct="1">
              <a:spcAft>
                <a:spcPct val="0"/>
              </a:spcAft>
              <a:buClr>
                <a:srgbClr val="C7D3E6"/>
              </a:buClr>
              <a:buFont typeface="Roboto Condensed Light"/>
              <a:buChar char="▰"/>
            </a:pPr>
            <a:r>
              <a:rPr lang="ru-RU" smtClean="0">
                <a:solidFill>
                  <a:srgbClr val="263248"/>
                </a:solidFill>
                <a:latin typeface="Roboto Condensed Light"/>
                <a:cs typeface="Arial" charset="0"/>
                <a:sym typeface="Roboto Condensed Light"/>
              </a:rPr>
              <a:t>Полученные данные транслируются по каналу связи в промышленный архив(ы)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89"/>
          <p:cNvSpPr txBox="1">
            <a:spLocks noGrp="1"/>
          </p:cNvSpPr>
          <p:nvPr>
            <p:ph type="title"/>
          </p:nvPr>
        </p:nvSpPr>
        <p:spPr>
          <a:xfrm>
            <a:off x="709613" y="371475"/>
            <a:ext cx="5257800" cy="7651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Condensed"/>
              <a:buNone/>
            </a:pPr>
            <a:r>
              <a:rPr lang="ru-RU" sz="2000" b="1" smtClean="0">
                <a:solidFill>
                  <a:srgbClr val="FFFFFF"/>
                </a:solidFill>
                <a:latin typeface="Roboto Condensed"/>
                <a:cs typeface="Arial" charset="0"/>
                <a:sym typeface="Roboto Condensed"/>
              </a:rPr>
              <a:t>Хранение данных</a:t>
            </a:r>
          </a:p>
        </p:txBody>
      </p:sp>
      <p:sp>
        <p:nvSpPr>
          <p:cNvPr id="18434" name="Shape 192"/>
          <p:cNvSpPr>
            <a:spLocks noGrp="1"/>
          </p:cNvSpPr>
          <p:nvPr>
            <p:ph type="sldNum" sz="quarter" idx="10"/>
          </p:nvPr>
        </p:nvSpPr>
        <p:spPr>
          <a:xfrm>
            <a:off x="6475413" y="4637088"/>
            <a:ext cx="1487487" cy="314325"/>
          </a:xfrm>
          <a:noFill/>
        </p:spPr>
        <p:txBody>
          <a:bodyPr/>
          <a:lstStyle/>
          <a:p>
            <a:fld id="{7489E4CC-B209-4B7B-A718-FE32F0E8E91F}" type="slidenum">
              <a:rPr lang="ru-RU"/>
              <a:pPr/>
              <a:t>7</a:t>
            </a:fld>
            <a:endParaRPr lang="ru-RU"/>
          </a:p>
        </p:txBody>
      </p:sp>
      <p:grpSp>
        <p:nvGrpSpPr>
          <p:cNvPr id="18435" name="Shape 194"/>
          <p:cNvGrpSpPr>
            <a:grpSpLocks/>
          </p:cNvGrpSpPr>
          <p:nvPr/>
        </p:nvGrpSpPr>
        <p:grpSpPr bwMode="auto">
          <a:xfrm>
            <a:off x="188913" y="552450"/>
            <a:ext cx="307975" cy="403225"/>
            <a:chOff x="590250" y="244200"/>
            <a:chExt cx="407975" cy="532175"/>
          </a:xfrm>
        </p:grpSpPr>
        <p:sp>
          <p:nvSpPr>
            <p:cNvPr id="18437" name="Shape 195"/>
            <p:cNvSpPr>
              <a:spLocks/>
            </p:cNvSpPr>
            <p:nvPr/>
          </p:nvSpPr>
          <p:spPr bwMode="auto">
            <a:xfrm>
              <a:off x="623125" y="313625"/>
              <a:ext cx="375100" cy="462750"/>
            </a:xfrm>
            <a:custGeom>
              <a:avLst/>
              <a:gdLst>
                <a:gd name="T0" fmla="*/ 0 w 15004"/>
                <a:gd name="T1" fmla="*/ 0 h 18510"/>
                <a:gd name="T2" fmla="*/ 15004 w 15004"/>
                <a:gd name="T3" fmla="*/ 18510 h 18510"/>
              </a:gdLst>
              <a:ahLst/>
              <a:cxnLst>
                <a:cxn ang="0">
                  <a:pos x="1" y="17536"/>
                </a:cxn>
                <a:cxn ang="0">
                  <a:pos x="1" y="17536"/>
                </a:cxn>
                <a:cxn ang="0">
                  <a:pos x="1" y="17536"/>
                </a:cxn>
                <a:cxn ang="0">
                  <a:pos x="25" y="17682"/>
                </a:cxn>
                <a:cxn ang="0">
                  <a:pos x="49" y="17852"/>
                </a:cxn>
                <a:cxn ang="0">
                  <a:pos x="123" y="18023"/>
                </a:cxn>
                <a:cxn ang="0">
                  <a:pos x="220" y="18193"/>
                </a:cxn>
                <a:cxn ang="0">
                  <a:pos x="293" y="18291"/>
                </a:cxn>
                <a:cxn ang="0">
                  <a:pos x="390" y="18364"/>
                </a:cxn>
                <a:cxn ang="0">
                  <a:pos x="488" y="18412"/>
                </a:cxn>
                <a:cxn ang="0">
                  <a:pos x="610" y="18461"/>
                </a:cxn>
                <a:cxn ang="0">
                  <a:pos x="756" y="18510"/>
                </a:cxn>
                <a:cxn ang="0">
                  <a:pos x="926" y="18510"/>
                </a:cxn>
                <a:cxn ang="0">
                  <a:pos x="14468" y="18510"/>
                </a:cxn>
                <a:cxn ang="0">
                  <a:pos x="14468" y="18510"/>
                </a:cxn>
                <a:cxn ang="0">
                  <a:pos x="14541" y="18510"/>
                </a:cxn>
                <a:cxn ang="0">
                  <a:pos x="14614" y="18485"/>
                </a:cxn>
                <a:cxn ang="0">
                  <a:pos x="14736" y="18412"/>
                </a:cxn>
                <a:cxn ang="0">
                  <a:pos x="14833" y="18291"/>
                </a:cxn>
                <a:cxn ang="0">
                  <a:pos x="14906" y="18144"/>
                </a:cxn>
                <a:cxn ang="0">
                  <a:pos x="14955" y="17974"/>
                </a:cxn>
                <a:cxn ang="0">
                  <a:pos x="14979" y="17779"/>
                </a:cxn>
                <a:cxn ang="0">
                  <a:pos x="15003" y="17438"/>
                </a:cxn>
                <a:cxn ang="0">
                  <a:pos x="15003" y="487"/>
                </a:cxn>
                <a:cxn ang="0">
                  <a:pos x="15003" y="487"/>
                </a:cxn>
                <a:cxn ang="0">
                  <a:pos x="15003" y="341"/>
                </a:cxn>
                <a:cxn ang="0">
                  <a:pos x="14979" y="219"/>
                </a:cxn>
                <a:cxn ang="0">
                  <a:pos x="14955" y="146"/>
                </a:cxn>
                <a:cxn ang="0">
                  <a:pos x="14906" y="73"/>
                </a:cxn>
                <a:cxn ang="0">
                  <a:pos x="14833" y="49"/>
                </a:cxn>
                <a:cxn ang="0">
                  <a:pos x="14736" y="24"/>
                </a:cxn>
                <a:cxn ang="0">
                  <a:pos x="14468" y="0"/>
                </a:cxn>
              </a:cxnLst>
              <a:rect l="T0" t="T1" r="T2" b="T3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38" name="Shape 196"/>
            <p:cNvSpPr>
              <a:spLocks/>
            </p:cNvSpPr>
            <p:nvPr/>
          </p:nvSpPr>
          <p:spPr bwMode="auto">
            <a:xfrm>
              <a:off x="590250" y="269775"/>
              <a:ext cx="377525" cy="462775"/>
            </a:xfrm>
            <a:custGeom>
              <a:avLst/>
              <a:gdLst>
                <a:gd name="T0" fmla="*/ 0 w 15101"/>
                <a:gd name="T1" fmla="*/ 0 h 18511"/>
                <a:gd name="T2" fmla="*/ 15101 w 15101"/>
                <a:gd name="T3" fmla="*/ 18511 h 18511"/>
              </a:gdLst>
              <a:ahLst/>
              <a:cxnLst>
                <a:cxn ang="0">
                  <a:pos x="14321" y="0"/>
                </a:cxn>
                <a:cxn ang="0">
                  <a:pos x="780" y="0"/>
                </a:cxn>
                <a:cxn ang="0">
                  <a:pos x="780" y="0"/>
                </a:cxn>
                <a:cxn ang="0">
                  <a:pos x="634" y="25"/>
                </a:cxn>
                <a:cxn ang="0">
                  <a:pos x="488" y="74"/>
                </a:cxn>
                <a:cxn ang="0">
                  <a:pos x="342" y="122"/>
                </a:cxn>
                <a:cxn ang="0">
                  <a:pos x="220" y="220"/>
                </a:cxn>
                <a:cxn ang="0">
                  <a:pos x="122" y="341"/>
                </a:cxn>
                <a:cxn ang="0">
                  <a:pos x="74" y="488"/>
                </a:cxn>
                <a:cxn ang="0">
                  <a:pos x="25" y="634"/>
                </a:cxn>
                <a:cxn ang="0">
                  <a:pos x="1" y="780"/>
                </a:cxn>
                <a:cxn ang="0">
                  <a:pos x="1" y="17731"/>
                </a:cxn>
                <a:cxn ang="0">
                  <a:pos x="1" y="17731"/>
                </a:cxn>
                <a:cxn ang="0">
                  <a:pos x="25" y="17877"/>
                </a:cxn>
                <a:cxn ang="0">
                  <a:pos x="74" y="18023"/>
                </a:cxn>
                <a:cxn ang="0">
                  <a:pos x="122" y="18169"/>
                </a:cxn>
                <a:cxn ang="0">
                  <a:pos x="220" y="18291"/>
                </a:cxn>
                <a:cxn ang="0">
                  <a:pos x="342" y="18388"/>
                </a:cxn>
                <a:cxn ang="0">
                  <a:pos x="488" y="18437"/>
                </a:cxn>
                <a:cxn ang="0">
                  <a:pos x="634" y="18486"/>
                </a:cxn>
                <a:cxn ang="0">
                  <a:pos x="780" y="18510"/>
                </a:cxn>
                <a:cxn ang="0">
                  <a:pos x="14321" y="18510"/>
                </a:cxn>
                <a:cxn ang="0">
                  <a:pos x="14321" y="18510"/>
                </a:cxn>
                <a:cxn ang="0">
                  <a:pos x="14467" y="18486"/>
                </a:cxn>
                <a:cxn ang="0">
                  <a:pos x="14614" y="18437"/>
                </a:cxn>
                <a:cxn ang="0">
                  <a:pos x="14760" y="18388"/>
                </a:cxn>
                <a:cxn ang="0">
                  <a:pos x="14881" y="18291"/>
                </a:cxn>
                <a:cxn ang="0">
                  <a:pos x="14979" y="18169"/>
                </a:cxn>
                <a:cxn ang="0">
                  <a:pos x="15028" y="18023"/>
                </a:cxn>
                <a:cxn ang="0">
                  <a:pos x="15076" y="17877"/>
                </a:cxn>
                <a:cxn ang="0">
                  <a:pos x="15101" y="17731"/>
                </a:cxn>
                <a:cxn ang="0">
                  <a:pos x="15101" y="780"/>
                </a:cxn>
                <a:cxn ang="0">
                  <a:pos x="15101" y="780"/>
                </a:cxn>
                <a:cxn ang="0">
                  <a:pos x="15076" y="634"/>
                </a:cxn>
                <a:cxn ang="0">
                  <a:pos x="15028" y="488"/>
                </a:cxn>
                <a:cxn ang="0">
                  <a:pos x="14979" y="341"/>
                </a:cxn>
                <a:cxn ang="0">
                  <a:pos x="14881" y="220"/>
                </a:cxn>
                <a:cxn ang="0">
                  <a:pos x="14760" y="122"/>
                </a:cxn>
                <a:cxn ang="0">
                  <a:pos x="14614" y="74"/>
                </a:cxn>
                <a:cxn ang="0">
                  <a:pos x="14467" y="25"/>
                </a:cxn>
                <a:cxn ang="0">
                  <a:pos x="14321" y="0"/>
                </a:cxn>
                <a:cxn ang="0">
                  <a:pos x="14321" y="0"/>
                </a:cxn>
              </a:cxnLst>
              <a:rect l="T0" t="T1" r="T2" b="T3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39" name="Shape 197"/>
            <p:cNvSpPr>
              <a:spLocks/>
            </p:cNvSpPr>
            <p:nvPr/>
          </p:nvSpPr>
          <p:spPr bwMode="auto">
            <a:xfrm>
              <a:off x="796650" y="274025"/>
              <a:ext cx="45100" cy="45100"/>
            </a:xfrm>
            <a:custGeom>
              <a:avLst/>
              <a:gdLst>
                <a:gd name="T0" fmla="*/ 0 w 1804"/>
                <a:gd name="T1" fmla="*/ 0 h 1804"/>
                <a:gd name="T2" fmla="*/ 1804 w 1804"/>
                <a:gd name="T3" fmla="*/ 1804 h 1804"/>
              </a:gdLst>
              <a:ahLst/>
              <a:cxnLst>
                <a:cxn ang="0">
                  <a:pos x="902" y="1"/>
                </a:cxn>
                <a:cxn ang="0">
                  <a:pos x="902" y="1"/>
                </a:cxn>
                <a:cxn ang="0">
                  <a:pos x="1073" y="25"/>
                </a:cxn>
                <a:cxn ang="0">
                  <a:pos x="1243" y="74"/>
                </a:cxn>
                <a:cxn ang="0">
                  <a:pos x="1414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9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9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4" y="1657"/>
                </a:cxn>
                <a:cxn ang="0">
                  <a:pos x="1243" y="1730"/>
                </a:cxn>
                <a:cxn ang="0">
                  <a:pos x="1073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2" y="1779"/>
                </a:cxn>
                <a:cxn ang="0">
                  <a:pos x="561" y="1730"/>
                </a:cxn>
                <a:cxn ang="0">
                  <a:pos x="391" y="1657"/>
                </a:cxn>
                <a:cxn ang="0">
                  <a:pos x="269" y="1535"/>
                </a:cxn>
                <a:cxn ang="0">
                  <a:pos x="147" y="1414"/>
                </a:cxn>
                <a:cxn ang="0">
                  <a:pos x="74" y="1243"/>
                </a:cxn>
                <a:cxn ang="0">
                  <a:pos x="25" y="1073"/>
                </a:cxn>
                <a:cxn ang="0">
                  <a:pos x="1" y="902"/>
                </a:cxn>
                <a:cxn ang="0">
                  <a:pos x="1" y="902"/>
                </a:cxn>
                <a:cxn ang="0">
                  <a:pos x="25" y="732"/>
                </a:cxn>
                <a:cxn ang="0">
                  <a:pos x="74" y="561"/>
                </a:cxn>
                <a:cxn ang="0">
                  <a:pos x="147" y="391"/>
                </a:cxn>
                <a:cxn ang="0">
                  <a:pos x="269" y="269"/>
                </a:cxn>
                <a:cxn ang="0">
                  <a:pos x="391" y="147"/>
                </a:cxn>
                <a:cxn ang="0">
                  <a:pos x="561" y="74"/>
                </a:cxn>
                <a:cxn ang="0">
                  <a:pos x="732" y="25"/>
                </a:cxn>
                <a:cxn ang="0">
                  <a:pos x="902" y="1"/>
                </a:cxn>
                <a:cxn ang="0">
                  <a:pos x="902" y="1"/>
                </a:cxn>
              </a:cxnLst>
              <a:rect l="T0" t="T1" r="T2" b="T3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40" name="Shape 198"/>
            <p:cNvSpPr>
              <a:spLocks/>
            </p:cNvSpPr>
            <p:nvPr/>
          </p:nvSpPr>
          <p:spPr bwMode="auto">
            <a:xfrm>
              <a:off x="713850" y="274025"/>
              <a:ext cx="45075" cy="45100"/>
            </a:xfrm>
            <a:custGeom>
              <a:avLst/>
              <a:gdLst>
                <a:gd name="T0" fmla="*/ 0 w 1803"/>
                <a:gd name="T1" fmla="*/ 0 h 1804"/>
                <a:gd name="T2" fmla="*/ 1803 w 1803"/>
                <a:gd name="T3" fmla="*/ 1804 h 1804"/>
              </a:gdLst>
              <a:ahLst/>
              <a:cxnLst>
                <a:cxn ang="0">
                  <a:pos x="902" y="1"/>
                </a:cxn>
                <a:cxn ang="0">
                  <a:pos x="902" y="1"/>
                </a:cxn>
                <a:cxn ang="0">
                  <a:pos x="1072" y="25"/>
                </a:cxn>
                <a:cxn ang="0">
                  <a:pos x="1243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9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9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3" y="1730"/>
                </a:cxn>
                <a:cxn ang="0">
                  <a:pos x="1072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1" y="1779"/>
                </a:cxn>
                <a:cxn ang="0">
                  <a:pos x="561" y="1730"/>
                </a:cxn>
                <a:cxn ang="0">
                  <a:pos x="390" y="1657"/>
                </a:cxn>
                <a:cxn ang="0">
                  <a:pos x="269" y="1535"/>
                </a:cxn>
                <a:cxn ang="0">
                  <a:pos x="147" y="1414"/>
                </a:cxn>
                <a:cxn ang="0">
                  <a:pos x="74" y="1243"/>
                </a:cxn>
                <a:cxn ang="0">
                  <a:pos x="25" y="1073"/>
                </a:cxn>
                <a:cxn ang="0">
                  <a:pos x="1" y="902"/>
                </a:cxn>
                <a:cxn ang="0">
                  <a:pos x="1" y="902"/>
                </a:cxn>
                <a:cxn ang="0">
                  <a:pos x="25" y="732"/>
                </a:cxn>
                <a:cxn ang="0">
                  <a:pos x="74" y="561"/>
                </a:cxn>
                <a:cxn ang="0">
                  <a:pos x="147" y="391"/>
                </a:cxn>
                <a:cxn ang="0">
                  <a:pos x="269" y="269"/>
                </a:cxn>
                <a:cxn ang="0">
                  <a:pos x="390" y="147"/>
                </a:cxn>
                <a:cxn ang="0">
                  <a:pos x="561" y="74"/>
                </a:cxn>
                <a:cxn ang="0">
                  <a:pos x="731" y="25"/>
                </a:cxn>
                <a:cxn ang="0">
                  <a:pos x="902" y="1"/>
                </a:cxn>
                <a:cxn ang="0">
                  <a:pos x="902" y="1"/>
                </a:cxn>
              </a:cxnLst>
              <a:rect l="T0" t="T1" r="T2" b="T3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41" name="Shape 199"/>
            <p:cNvSpPr>
              <a:spLocks/>
            </p:cNvSpPr>
            <p:nvPr/>
          </p:nvSpPr>
          <p:spPr bwMode="auto">
            <a:xfrm>
              <a:off x="631050" y="274025"/>
              <a:ext cx="45075" cy="45100"/>
            </a:xfrm>
            <a:custGeom>
              <a:avLst/>
              <a:gdLst>
                <a:gd name="T0" fmla="*/ 0 w 1803"/>
                <a:gd name="T1" fmla="*/ 0 h 1804"/>
                <a:gd name="T2" fmla="*/ 1803 w 1803"/>
                <a:gd name="T3" fmla="*/ 1804 h 1804"/>
              </a:gdLst>
              <a:ahLst/>
              <a:cxnLst>
                <a:cxn ang="0">
                  <a:pos x="0" y="902"/>
                </a:cxn>
                <a:cxn ang="0">
                  <a:pos x="0" y="902"/>
                </a:cxn>
                <a:cxn ang="0">
                  <a:pos x="25" y="732"/>
                </a:cxn>
                <a:cxn ang="0">
                  <a:pos x="73" y="561"/>
                </a:cxn>
                <a:cxn ang="0">
                  <a:pos x="147" y="391"/>
                </a:cxn>
                <a:cxn ang="0">
                  <a:pos x="268" y="269"/>
                </a:cxn>
                <a:cxn ang="0">
                  <a:pos x="390" y="147"/>
                </a:cxn>
                <a:cxn ang="0">
                  <a:pos x="561" y="74"/>
                </a:cxn>
                <a:cxn ang="0">
                  <a:pos x="731" y="25"/>
                </a:cxn>
                <a:cxn ang="0">
                  <a:pos x="902" y="1"/>
                </a:cxn>
                <a:cxn ang="0">
                  <a:pos x="902" y="1"/>
                </a:cxn>
                <a:cxn ang="0">
                  <a:pos x="1072" y="25"/>
                </a:cxn>
                <a:cxn ang="0">
                  <a:pos x="1243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8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8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3" y="1730"/>
                </a:cxn>
                <a:cxn ang="0">
                  <a:pos x="1072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1" y="1779"/>
                </a:cxn>
                <a:cxn ang="0">
                  <a:pos x="561" y="1730"/>
                </a:cxn>
                <a:cxn ang="0">
                  <a:pos x="390" y="1657"/>
                </a:cxn>
                <a:cxn ang="0">
                  <a:pos x="268" y="1535"/>
                </a:cxn>
                <a:cxn ang="0">
                  <a:pos x="147" y="1414"/>
                </a:cxn>
                <a:cxn ang="0">
                  <a:pos x="73" y="1243"/>
                </a:cxn>
                <a:cxn ang="0">
                  <a:pos x="25" y="1073"/>
                </a:cxn>
                <a:cxn ang="0">
                  <a:pos x="0" y="902"/>
                </a:cxn>
                <a:cxn ang="0">
                  <a:pos x="0" y="902"/>
                </a:cxn>
              </a:cxnLst>
              <a:rect l="T0" t="T1" r="T2" b="T3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42" name="Shape 200"/>
            <p:cNvSpPr>
              <a:spLocks/>
            </p:cNvSpPr>
            <p:nvPr/>
          </p:nvSpPr>
          <p:spPr bwMode="auto">
            <a:xfrm>
              <a:off x="649925" y="590050"/>
              <a:ext cx="133975" cy="25"/>
            </a:xfrm>
            <a:custGeom>
              <a:avLst/>
              <a:gdLst>
                <a:gd name="T0" fmla="*/ 0 w 5359"/>
                <a:gd name="T1" fmla="*/ 0 h 1"/>
                <a:gd name="T2" fmla="*/ 5359 w 5359"/>
                <a:gd name="T3" fmla="*/ 1 h 1"/>
              </a:gdLst>
              <a:ahLst/>
              <a:cxnLst>
                <a:cxn ang="0">
                  <a:pos x="5358" y="0"/>
                </a:cxn>
                <a:cxn ang="0">
                  <a:pos x="0" y="0"/>
                </a:cxn>
              </a:cxnLst>
              <a:rect l="T0" t="T1" r="T2" b="T3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43" name="Shape 201"/>
            <p:cNvSpPr>
              <a:spLocks/>
            </p:cNvSpPr>
            <p:nvPr/>
          </p:nvSpPr>
          <p:spPr bwMode="auto">
            <a:xfrm>
              <a:off x="649925" y="534625"/>
              <a:ext cx="255750" cy="25"/>
            </a:xfrm>
            <a:custGeom>
              <a:avLst/>
              <a:gdLst>
                <a:gd name="T0" fmla="*/ 0 w 10230"/>
                <a:gd name="T1" fmla="*/ 0 h 1"/>
                <a:gd name="T2" fmla="*/ 10230 w 10230"/>
                <a:gd name="T3" fmla="*/ 1 h 1"/>
              </a:gdLst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T0" t="T1" r="T2" b="T3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44" name="Shape 202"/>
            <p:cNvSpPr>
              <a:spLocks/>
            </p:cNvSpPr>
            <p:nvPr/>
          </p:nvSpPr>
          <p:spPr bwMode="auto">
            <a:xfrm>
              <a:off x="649925" y="479825"/>
              <a:ext cx="255750" cy="25"/>
            </a:xfrm>
            <a:custGeom>
              <a:avLst/>
              <a:gdLst>
                <a:gd name="T0" fmla="*/ 0 w 10230"/>
                <a:gd name="T1" fmla="*/ 0 h 1"/>
                <a:gd name="T2" fmla="*/ 10230 w 10230"/>
                <a:gd name="T3" fmla="*/ 1 h 1"/>
              </a:gdLst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T0" t="T1" r="T2" b="T3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45" name="Shape 203"/>
            <p:cNvSpPr>
              <a:spLocks/>
            </p:cNvSpPr>
            <p:nvPr/>
          </p:nvSpPr>
          <p:spPr bwMode="auto">
            <a:xfrm>
              <a:off x="649925" y="424425"/>
              <a:ext cx="255750" cy="25"/>
            </a:xfrm>
            <a:custGeom>
              <a:avLst/>
              <a:gdLst>
                <a:gd name="T0" fmla="*/ 0 w 10230"/>
                <a:gd name="T1" fmla="*/ 0 h 1"/>
                <a:gd name="T2" fmla="*/ 10230 w 10230"/>
                <a:gd name="T3" fmla="*/ 1 h 1"/>
              </a:gdLst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T0" t="T1" r="T2" b="T3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46" name="Shape 204"/>
            <p:cNvSpPr>
              <a:spLocks/>
            </p:cNvSpPr>
            <p:nvPr/>
          </p:nvSpPr>
          <p:spPr bwMode="auto">
            <a:xfrm>
              <a:off x="879475" y="274025"/>
              <a:ext cx="45075" cy="45100"/>
            </a:xfrm>
            <a:custGeom>
              <a:avLst/>
              <a:gdLst>
                <a:gd name="T0" fmla="*/ 0 w 1803"/>
                <a:gd name="T1" fmla="*/ 0 h 1804"/>
                <a:gd name="T2" fmla="*/ 1803 w 1803"/>
                <a:gd name="T3" fmla="*/ 1804 h 1804"/>
              </a:gdLst>
              <a:ahLst/>
              <a:cxnLst>
                <a:cxn ang="0">
                  <a:pos x="901" y="1803"/>
                </a:cxn>
                <a:cxn ang="0">
                  <a:pos x="901" y="1803"/>
                </a:cxn>
                <a:cxn ang="0">
                  <a:pos x="731" y="1779"/>
                </a:cxn>
                <a:cxn ang="0">
                  <a:pos x="560" y="1730"/>
                </a:cxn>
                <a:cxn ang="0">
                  <a:pos x="390" y="1657"/>
                </a:cxn>
                <a:cxn ang="0">
                  <a:pos x="268" y="1535"/>
                </a:cxn>
                <a:cxn ang="0">
                  <a:pos x="146" y="1414"/>
                </a:cxn>
                <a:cxn ang="0">
                  <a:pos x="73" y="1243"/>
                </a:cxn>
                <a:cxn ang="0">
                  <a:pos x="25" y="1073"/>
                </a:cxn>
                <a:cxn ang="0">
                  <a:pos x="0" y="902"/>
                </a:cxn>
                <a:cxn ang="0">
                  <a:pos x="0" y="902"/>
                </a:cxn>
                <a:cxn ang="0">
                  <a:pos x="25" y="732"/>
                </a:cxn>
                <a:cxn ang="0">
                  <a:pos x="73" y="561"/>
                </a:cxn>
                <a:cxn ang="0">
                  <a:pos x="146" y="391"/>
                </a:cxn>
                <a:cxn ang="0">
                  <a:pos x="268" y="269"/>
                </a:cxn>
                <a:cxn ang="0">
                  <a:pos x="390" y="147"/>
                </a:cxn>
                <a:cxn ang="0">
                  <a:pos x="560" y="74"/>
                </a:cxn>
                <a:cxn ang="0">
                  <a:pos x="731" y="25"/>
                </a:cxn>
                <a:cxn ang="0">
                  <a:pos x="901" y="1"/>
                </a:cxn>
                <a:cxn ang="0">
                  <a:pos x="901" y="1"/>
                </a:cxn>
                <a:cxn ang="0">
                  <a:pos x="1072" y="25"/>
                </a:cxn>
                <a:cxn ang="0">
                  <a:pos x="1242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6" y="391"/>
                </a:cxn>
                <a:cxn ang="0">
                  <a:pos x="1729" y="561"/>
                </a:cxn>
                <a:cxn ang="0">
                  <a:pos x="1778" y="732"/>
                </a:cxn>
                <a:cxn ang="0">
                  <a:pos x="1802" y="902"/>
                </a:cxn>
                <a:cxn ang="0">
                  <a:pos x="1802" y="902"/>
                </a:cxn>
                <a:cxn ang="0">
                  <a:pos x="1778" y="1073"/>
                </a:cxn>
                <a:cxn ang="0">
                  <a:pos x="1729" y="1243"/>
                </a:cxn>
                <a:cxn ang="0">
                  <a:pos x="1656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2" y="1730"/>
                </a:cxn>
                <a:cxn ang="0">
                  <a:pos x="1072" y="1779"/>
                </a:cxn>
                <a:cxn ang="0">
                  <a:pos x="901" y="1803"/>
                </a:cxn>
                <a:cxn ang="0">
                  <a:pos x="901" y="1803"/>
                </a:cxn>
              </a:cxnLst>
              <a:rect l="T0" t="T1" r="T2" b="T3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47" name="Shape 205"/>
            <p:cNvSpPr>
              <a:spLocks/>
            </p:cNvSpPr>
            <p:nvPr/>
          </p:nvSpPr>
          <p:spPr bwMode="auto">
            <a:xfrm>
              <a:off x="654800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0" y="1"/>
                </a:cxn>
                <a:cxn ang="0">
                  <a:pos x="0" y="2046"/>
                </a:cxn>
              </a:cxnLst>
              <a:rect l="T0" t="T1" r="T2" b="T3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48" name="Shape 206"/>
            <p:cNvSpPr>
              <a:spLocks/>
            </p:cNvSpPr>
            <p:nvPr/>
          </p:nvSpPr>
          <p:spPr bwMode="auto">
            <a:xfrm>
              <a:off x="737600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1" y="1"/>
                </a:cxn>
                <a:cxn ang="0">
                  <a:pos x="1" y="2046"/>
                </a:cxn>
              </a:cxnLst>
              <a:rect l="T0" t="T1" r="T2" b="T3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49" name="Shape 207"/>
            <p:cNvSpPr>
              <a:spLocks/>
            </p:cNvSpPr>
            <p:nvPr/>
          </p:nvSpPr>
          <p:spPr bwMode="auto">
            <a:xfrm>
              <a:off x="820400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1" y="1"/>
                </a:cxn>
                <a:cxn ang="0">
                  <a:pos x="1" y="2046"/>
                </a:cxn>
              </a:cxnLst>
              <a:rect l="T0" t="T1" r="T2" b="T3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50" name="Shape 208"/>
            <p:cNvSpPr>
              <a:spLocks/>
            </p:cNvSpPr>
            <p:nvPr/>
          </p:nvSpPr>
          <p:spPr bwMode="auto">
            <a:xfrm>
              <a:off x="903225" y="244200"/>
              <a:ext cx="25" cy="51175"/>
            </a:xfrm>
            <a:custGeom>
              <a:avLst/>
              <a:gdLst>
                <a:gd name="T0" fmla="*/ 0 w 1"/>
                <a:gd name="T1" fmla="*/ 0 h 2047"/>
                <a:gd name="T2" fmla="*/ 1 w 1"/>
                <a:gd name="T3" fmla="*/ 2047 h 2047"/>
              </a:gdLst>
              <a:ahLst/>
              <a:cxnLst>
                <a:cxn ang="0">
                  <a:pos x="0" y="1"/>
                </a:cxn>
                <a:cxn ang="0">
                  <a:pos x="0" y="2046"/>
                </a:cxn>
              </a:cxnLst>
              <a:rect l="T0" t="T1" r="T2" b="T3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18436" name="Текст 3"/>
          <p:cNvSpPr txBox="1">
            <a:spLocks noGrp="1"/>
          </p:cNvSpPr>
          <p:nvPr>
            <p:ph type="body" idx="2"/>
          </p:nvPr>
        </p:nvSpPr>
        <p:spPr>
          <a:xfrm>
            <a:off x="441325" y="1538288"/>
            <a:ext cx="5389563" cy="2724150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rgbClr val="C7D3E6"/>
              </a:buClr>
              <a:buFont typeface="Roboto Condensed Light"/>
              <a:buChar char="▰"/>
            </a:pPr>
            <a:r>
              <a:rPr lang="ru-RU" smtClean="0">
                <a:solidFill>
                  <a:srgbClr val="263248"/>
                </a:solidFill>
                <a:latin typeface="Roboto Condensed Light"/>
                <a:cs typeface="Arial" charset="0"/>
                <a:sym typeface="Roboto Condensed Light"/>
              </a:rPr>
              <a:t>Для хранения данных используется архив реального времени</a:t>
            </a:r>
          </a:p>
          <a:p>
            <a:pPr eaLnBrk="1" hangingPunct="1">
              <a:spcAft>
                <a:spcPct val="0"/>
              </a:spcAft>
              <a:buClr>
                <a:srgbClr val="C7D3E6"/>
              </a:buClr>
              <a:buFont typeface="Roboto Condensed Light"/>
              <a:buChar char="▰"/>
            </a:pPr>
            <a:r>
              <a:rPr lang="ru-RU" smtClean="0">
                <a:solidFill>
                  <a:srgbClr val="263248"/>
                </a:solidFill>
                <a:latin typeface="Roboto Condensed Light"/>
                <a:cs typeface="Arial" charset="0"/>
                <a:sym typeface="Roboto Condensed Light"/>
              </a:rPr>
              <a:t>Возможность использование иерархической структуры архивов. Для каждой АСУТП использовать локальный архив, а данные из них транслировать в центральный архив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216"/>
          <p:cNvSpPr>
            <a:spLocks noGrp="1"/>
          </p:cNvSpPr>
          <p:nvPr>
            <p:ph type="sldNum" sz="quarter" idx="10"/>
          </p:nvPr>
        </p:nvSpPr>
        <p:spPr>
          <a:xfrm>
            <a:off x="6475413" y="4637088"/>
            <a:ext cx="1487487" cy="314325"/>
          </a:xfrm>
          <a:noFill/>
        </p:spPr>
        <p:txBody>
          <a:bodyPr/>
          <a:lstStyle/>
          <a:p>
            <a:fld id="{B217871A-120E-4EFB-B45F-CCE9275F170D}" type="slidenum">
              <a:rPr lang="ru-RU"/>
              <a:pPr/>
              <a:t>8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792163"/>
            <a:ext cx="603408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216"/>
          <p:cNvSpPr>
            <a:spLocks noGrp="1"/>
          </p:cNvSpPr>
          <p:nvPr>
            <p:ph type="sldNum" sz="quarter" idx="10"/>
          </p:nvPr>
        </p:nvSpPr>
        <p:spPr>
          <a:xfrm>
            <a:off x="6475413" y="4637088"/>
            <a:ext cx="1487487" cy="314325"/>
          </a:xfrm>
          <a:noFill/>
        </p:spPr>
        <p:txBody>
          <a:bodyPr/>
          <a:lstStyle/>
          <a:p>
            <a:fld id="{D8DCD9BA-073B-48DE-963B-2062202EFD52}" type="slidenum">
              <a:rPr lang="ru-RU"/>
              <a:pPr/>
              <a:t>9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792163"/>
            <a:ext cx="603408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732</Words>
  <Application>Microsoft Office PowerPoint</Application>
  <PresentationFormat>Произвольный</PresentationFormat>
  <Paragraphs>57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MS PGothic</vt:lpstr>
      <vt:lpstr>Arial</vt:lpstr>
      <vt:lpstr>Arvo</vt:lpstr>
      <vt:lpstr>Roboto Condensed</vt:lpstr>
      <vt:lpstr>Roboto Condensed Light</vt:lpstr>
      <vt:lpstr>Salerio template</vt:lpstr>
      <vt:lpstr>СИСТЕМА МОНИТОРИНГА ТЕХНОЛОГИЧЕСКИХ ДАННЫХ SCOOP</vt:lpstr>
      <vt:lpstr>КЛЮЧЕВЫЕ ОСОБЕННОСТИ</vt:lpstr>
      <vt:lpstr>Презентация PowerPoint</vt:lpstr>
      <vt:lpstr>Презентация PowerPoint</vt:lpstr>
      <vt:lpstr>Многокомпонентность</vt:lpstr>
      <vt:lpstr>Получение данных из АСУТП</vt:lpstr>
      <vt:lpstr>Хранение данных</vt:lpstr>
      <vt:lpstr>Презентация PowerPoint</vt:lpstr>
      <vt:lpstr>Презентация PowerPoint</vt:lpstr>
      <vt:lpstr>Презентация PowerPoint</vt:lpstr>
      <vt:lpstr>Использование интерфейса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Kseniya</cp:lastModifiedBy>
  <cp:revision>25</cp:revision>
  <dcterms:modified xsi:type="dcterms:W3CDTF">2018-05-10T07:05:41Z</dcterms:modified>
</cp:coreProperties>
</file>